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8" r:id="rId1"/>
  </p:sldMasterIdLst>
  <p:notesMasterIdLst>
    <p:notesMasterId r:id="rId26"/>
  </p:notesMasterIdLst>
  <p:handoutMasterIdLst>
    <p:handoutMasterId r:id="rId27"/>
  </p:handoutMasterIdLst>
  <p:sldIdLst>
    <p:sldId id="401" r:id="rId2"/>
    <p:sldId id="343" r:id="rId3"/>
    <p:sldId id="403" r:id="rId4"/>
    <p:sldId id="446" r:id="rId5"/>
    <p:sldId id="447" r:id="rId6"/>
    <p:sldId id="444" r:id="rId7"/>
    <p:sldId id="428" r:id="rId8"/>
    <p:sldId id="448" r:id="rId9"/>
    <p:sldId id="456" r:id="rId10"/>
    <p:sldId id="457" r:id="rId11"/>
    <p:sldId id="458" r:id="rId12"/>
    <p:sldId id="455" r:id="rId13"/>
    <p:sldId id="429" r:id="rId14"/>
    <p:sldId id="425" r:id="rId15"/>
    <p:sldId id="417" r:id="rId16"/>
    <p:sldId id="424" r:id="rId17"/>
    <p:sldId id="426" r:id="rId18"/>
    <p:sldId id="441" r:id="rId19"/>
    <p:sldId id="442" r:id="rId20"/>
    <p:sldId id="431" r:id="rId21"/>
    <p:sldId id="453" r:id="rId22"/>
    <p:sldId id="432" r:id="rId23"/>
    <p:sldId id="433" r:id="rId24"/>
    <p:sldId id="436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99"/>
    <a:srgbClr val="FFCC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643" autoAdjust="0"/>
  </p:normalViewPr>
  <p:slideViewPr>
    <p:cSldViewPr>
      <p:cViewPr>
        <p:scale>
          <a:sx n="50" d="100"/>
          <a:sy n="50" d="100"/>
        </p:scale>
        <p:origin x="-109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rek\AppData\Local\Microsoft\Windows\Temporary%20Internet%20Files\Low\Content.IE5\DD07FTUB\StatisticalData%5b1%5d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Expansion of Oil Palm</a:t>
            </a:r>
            <a:endParaRPr lang="en-US" dirty="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0.19433442281978908"/>
          <c:y val="4.48965324940864E-2"/>
          <c:w val="0.49468726786510198"/>
          <c:h val="0.85055530735786111"/>
        </c:manualLayout>
      </c:layout>
      <c:areaChart>
        <c:grouping val="stacked"/>
        <c:ser>
          <c:idx val="0"/>
          <c:order val="0"/>
          <c:tx>
            <c:v>Africa</c:v>
          </c:tx>
          <c:cat>
            <c:numRef>
              <c:f>'StatisticalData(1)'!$F$2:$F$48</c:f>
              <c:numCache>
                <c:formatCode>General</c:formatCode>
                <c:ptCount val="47"/>
                <c:pt idx="0">
                  <c:v>1961</c:v>
                </c:pt>
                <c:pt idx="1">
                  <c:v>1962</c:v>
                </c:pt>
                <c:pt idx="2">
                  <c:v>1963</c:v>
                </c:pt>
                <c:pt idx="3">
                  <c:v>1964</c:v>
                </c:pt>
                <c:pt idx="4">
                  <c:v>1965</c:v>
                </c:pt>
                <c:pt idx="5">
                  <c:v>1966</c:v>
                </c:pt>
                <c:pt idx="6">
                  <c:v>1967</c:v>
                </c:pt>
                <c:pt idx="7">
                  <c:v>1968</c:v>
                </c:pt>
                <c:pt idx="8">
                  <c:v>1969</c:v>
                </c:pt>
                <c:pt idx="9">
                  <c:v>1970</c:v>
                </c:pt>
                <c:pt idx="10">
                  <c:v>1971</c:v>
                </c:pt>
                <c:pt idx="11">
                  <c:v>1972</c:v>
                </c:pt>
                <c:pt idx="12">
                  <c:v>1973</c:v>
                </c:pt>
                <c:pt idx="13">
                  <c:v>1974</c:v>
                </c:pt>
                <c:pt idx="14">
                  <c:v>1975</c:v>
                </c:pt>
                <c:pt idx="15">
                  <c:v>1976</c:v>
                </c:pt>
                <c:pt idx="16">
                  <c:v>1977</c:v>
                </c:pt>
                <c:pt idx="17">
                  <c:v>1978</c:v>
                </c:pt>
                <c:pt idx="18">
                  <c:v>1979</c:v>
                </c:pt>
                <c:pt idx="19">
                  <c:v>1980</c:v>
                </c:pt>
                <c:pt idx="20">
                  <c:v>1981</c:v>
                </c:pt>
                <c:pt idx="21">
                  <c:v>1982</c:v>
                </c:pt>
                <c:pt idx="22">
                  <c:v>1983</c:v>
                </c:pt>
                <c:pt idx="23">
                  <c:v>1984</c:v>
                </c:pt>
                <c:pt idx="24">
                  <c:v>1985</c:v>
                </c:pt>
                <c:pt idx="25">
                  <c:v>1986</c:v>
                </c:pt>
                <c:pt idx="26">
                  <c:v>1987</c:v>
                </c:pt>
                <c:pt idx="27">
                  <c:v>1988</c:v>
                </c:pt>
                <c:pt idx="28">
                  <c:v>1989</c:v>
                </c:pt>
                <c:pt idx="29">
                  <c:v>1990</c:v>
                </c:pt>
                <c:pt idx="30">
                  <c:v>1991</c:v>
                </c:pt>
                <c:pt idx="31">
                  <c:v>1992</c:v>
                </c:pt>
                <c:pt idx="32">
                  <c:v>1993</c:v>
                </c:pt>
                <c:pt idx="33">
                  <c:v>1994</c:v>
                </c:pt>
                <c:pt idx="34">
                  <c:v>1995</c:v>
                </c:pt>
                <c:pt idx="35">
                  <c:v>1996</c:v>
                </c:pt>
                <c:pt idx="36">
                  <c:v>1997</c:v>
                </c:pt>
                <c:pt idx="37">
                  <c:v>1998</c:v>
                </c:pt>
                <c:pt idx="38">
                  <c:v>1999</c:v>
                </c:pt>
                <c:pt idx="39">
                  <c:v>2000</c:v>
                </c:pt>
                <c:pt idx="40">
                  <c:v>2001</c:v>
                </c:pt>
                <c:pt idx="41">
                  <c:v>2002</c:v>
                </c:pt>
                <c:pt idx="42">
                  <c:v>2003</c:v>
                </c:pt>
                <c:pt idx="43">
                  <c:v>2004</c:v>
                </c:pt>
                <c:pt idx="44">
                  <c:v>2005</c:v>
                </c:pt>
                <c:pt idx="45">
                  <c:v>2006</c:v>
                </c:pt>
                <c:pt idx="46">
                  <c:v>2007</c:v>
                </c:pt>
              </c:numCache>
            </c:numRef>
          </c:cat>
          <c:val>
            <c:numRef>
              <c:f>'StatisticalData(1)'!$G$2:$G$48</c:f>
              <c:numCache>
                <c:formatCode>_(* #,##0.00_);_(* \(#,##0.00\);_(* "-"??_);_(@_)</c:formatCode>
                <c:ptCount val="47"/>
                <c:pt idx="0">
                  <c:v>3.4449700000000001</c:v>
                </c:pt>
                <c:pt idx="1">
                  <c:v>3.2374700000000001</c:v>
                </c:pt>
                <c:pt idx="2">
                  <c:v>3.3256999999999977</c:v>
                </c:pt>
                <c:pt idx="3">
                  <c:v>3.3336999999999977</c:v>
                </c:pt>
                <c:pt idx="4">
                  <c:v>3.3946499999999915</c:v>
                </c:pt>
                <c:pt idx="5">
                  <c:v>3.2863500000000001</c:v>
                </c:pt>
                <c:pt idx="6">
                  <c:v>2.8271700000000002</c:v>
                </c:pt>
                <c:pt idx="7">
                  <c:v>2.8862499999999924</c:v>
                </c:pt>
                <c:pt idx="8">
                  <c:v>2.9896499999999944</c:v>
                </c:pt>
                <c:pt idx="9">
                  <c:v>2.9318999999999944</c:v>
                </c:pt>
                <c:pt idx="10">
                  <c:v>2.9330499999999944</c:v>
                </c:pt>
                <c:pt idx="11">
                  <c:v>2.7764099999999967</c:v>
                </c:pt>
                <c:pt idx="12">
                  <c:v>2.7866579999999987</c:v>
                </c:pt>
                <c:pt idx="13">
                  <c:v>2.9642019999999998</c:v>
                </c:pt>
                <c:pt idx="14">
                  <c:v>2.9184369999999977</c:v>
                </c:pt>
                <c:pt idx="15">
                  <c:v>2.9031330000000057</c:v>
                </c:pt>
                <c:pt idx="16">
                  <c:v>2.9486569999999968</c:v>
                </c:pt>
                <c:pt idx="17">
                  <c:v>2.8123619999999967</c:v>
                </c:pt>
                <c:pt idx="18">
                  <c:v>3.1503730000000001</c:v>
                </c:pt>
                <c:pt idx="19">
                  <c:v>3.1452339999999999</c:v>
                </c:pt>
                <c:pt idx="20">
                  <c:v>2.8411710000000001</c:v>
                </c:pt>
                <c:pt idx="21">
                  <c:v>2.8561759999999934</c:v>
                </c:pt>
                <c:pt idx="22">
                  <c:v>2.7461720000000001</c:v>
                </c:pt>
                <c:pt idx="23">
                  <c:v>3.0436209999999999</c:v>
                </c:pt>
                <c:pt idx="24">
                  <c:v>3.0152079999999977</c:v>
                </c:pt>
                <c:pt idx="25">
                  <c:v>3.0463529999999968</c:v>
                </c:pt>
                <c:pt idx="26">
                  <c:v>3.1291419999999999</c:v>
                </c:pt>
                <c:pt idx="27">
                  <c:v>3.1000779999999999</c:v>
                </c:pt>
                <c:pt idx="28">
                  <c:v>3.1293229999999999</c:v>
                </c:pt>
                <c:pt idx="29">
                  <c:v>3.1920019999999987</c:v>
                </c:pt>
                <c:pt idx="30">
                  <c:v>3.36483</c:v>
                </c:pt>
                <c:pt idx="31">
                  <c:v>3.4933449999999997</c:v>
                </c:pt>
                <c:pt idx="32">
                  <c:v>3.6487729999999998</c:v>
                </c:pt>
                <c:pt idx="33">
                  <c:v>3.7060059999999977</c:v>
                </c:pt>
                <c:pt idx="34">
                  <c:v>3.8992909999999967</c:v>
                </c:pt>
                <c:pt idx="35">
                  <c:v>3.9314499999999892</c:v>
                </c:pt>
                <c:pt idx="36">
                  <c:v>3.9127499999999924</c:v>
                </c:pt>
                <c:pt idx="37">
                  <c:v>3.9213999999999998</c:v>
                </c:pt>
                <c:pt idx="38">
                  <c:v>3.9740319999999998</c:v>
                </c:pt>
                <c:pt idx="39">
                  <c:v>4.0623749999999861</c:v>
                </c:pt>
                <c:pt idx="40">
                  <c:v>4.1430149999999841</c:v>
                </c:pt>
                <c:pt idx="41">
                  <c:v>4.1133920000000002</c:v>
                </c:pt>
                <c:pt idx="42">
                  <c:v>4.3427290000000003</c:v>
                </c:pt>
                <c:pt idx="43">
                  <c:v>4.5142119999999881</c:v>
                </c:pt>
                <c:pt idx="44">
                  <c:v>4.5507609999999996</c:v>
                </c:pt>
                <c:pt idx="45">
                  <c:v>4.2771539999999995</c:v>
                </c:pt>
                <c:pt idx="46">
                  <c:v>4.3288999999999955</c:v>
                </c:pt>
              </c:numCache>
            </c:numRef>
          </c:val>
        </c:ser>
        <c:ser>
          <c:idx val="1"/>
          <c:order val="1"/>
          <c:tx>
            <c:v>SE Asia</c:v>
          </c:tx>
          <c:spPr>
            <a:solidFill>
              <a:srgbClr val="0070C0"/>
            </a:solidFill>
            <a:ln w="25400">
              <a:noFill/>
            </a:ln>
          </c:spPr>
          <c:cat>
            <c:numRef>
              <c:f>'StatisticalData(1)'!$F$2:$F$48</c:f>
              <c:numCache>
                <c:formatCode>General</c:formatCode>
                <c:ptCount val="47"/>
                <c:pt idx="0">
                  <c:v>1961</c:v>
                </c:pt>
                <c:pt idx="1">
                  <c:v>1962</c:v>
                </c:pt>
                <c:pt idx="2">
                  <c:v>1963</c:v>
                </c:pt>
                <c:pt idx="3">
                  <c:v>1964</c:v>
                </c:pt>
                <c:pt idx="4">
                  <c:v>1965</c:v>
                </c:pt>
                <c:pt idx="5">
                  <c:v>1966</c:v>
                </c:pt>
                <c:pt idx="6">
                  <c:v>1967</c:v>
                </c:pt>
                <c:pt idx="7">
                  <c:v>1968</c:v>
                </c:pt>
                <c:pt idx="8">
                  <c:v>1969</c:v>
                </c:pt>
                <c:pt idx="9">
                  <c:v>1970</c:v>
                </c:pt>
                <c:pt idx="10">
                  <c:v>1971</c:v>
                </c:pt>
                <c:pt idx="11">
                  <c:v>1972</c:v>
                </c:pt>
                <c:pt idx="12">
                  <c:v>1973</c:v>
                </c:pt>
                <c:pt idx="13">
                  <c:v>1974</c:v>
                </c:pt>
                <c:pt idx="14">
                  <c:v>1975</c:v>
                </c:pt>
                <c:pt idx="15">
                  <c:v>1976</c:v>
                </c:pt>
                <c:pt idx="16">
                  <c:v>1977</c:v>
                </c:pt>
                <c:pt idx="17">
                  <c:v>1978</c:v>
                </c:pt>
                <c:pt idx="18">
                  <c:v>1979</c:v>
                </c:pt>
                <c:pt idx="19">
                  <c:v>1980</c:v>
                </c:pt>
                <c:pt idx="20">
                  <c:v>1981</c:v>
                </c:pt>
                <c:pt idx="21">
                  <c:v>1982</c:v>
                </c:pt>
                <c:pt idx="22">
                  <c:v>1983</c:v>
                </c:pt>
                <c:pt idx="23">
                  <c:v>1984</c:v>
                </c:pt>
                <c:pt idx="24">
                  <c:v>1985</c:v>
                </c:pt>
                <c:pt idx="25">
                  <c:v>1986</c:v>
                </c:pt>
                <c:pt idx="26">
                  <c:v>1987</c:v>
                </c:pt>
                <c:pt idx="27">
                  <c:v>1988</c:v>
                </c:pt>
                <c:pt idx="28">
                  <c:v>1989</c:v>
                </c:pt>
                <c:pt idx="29">
                  <c:v>1990</c:v>
                </c:pt>
                <c:pt idx="30">
                  <c:v>1991</c:v>
                </c:pt>
                <c:pt idx="31">
                  <c:v>1992</c:v>
                </c:pt>
                <c:pt idx="32">
                  <c:v>1993</c:v>
                </c:pt>
                <c:pt idx="33">
                  <c:v>1994</c:v>
                </c:pt>
                <c:pt idx="34">
                  <c:v>1995</c:v>
                </c:pt>
                <c:pt idx="35">
                  <c:v>1996</c:v>
                </c:pt>
                <c:pt idx="36">
                  <c:v>1997</c:v>
                </c:pt>
                <c:pt idx="37">
                  <c:v>1998</c:v>
                </c:pt>
                <c:pt idx="38">
                  <c:v>1999</c:v>
                </c:pt>
                <c:pt idx="39">
                  <c:v>2000</c:v>
                </c:pt>
                <c:pt idx="40">
                  <c:v>2001</c:v>
                </c:pt>
                <c:pt idx="41">
                  <c:v>2002</c:v>
                </c:pt>
                <c:pt idx="42">
                  <c:v>2003</c:v>
                </c:pt>
                <c:pt idx="43">
                  <c:v>2004</c:v>
                </c:pt>
                <c:pt idx="44">
                  <c:v>2005</c:v>
                </c:pt>
                <c:pt idx="45">
                  <c:v>2006</c:v>
                </c:pt>
                <c:pt idx="46">
                  <c:v>2007</c:v>
                </c:pt>
              </c:numCache>
            </c:numRef>
          </c:cat>
          <c:val>
            <c:numRef>
              <c:f>'StatisticalData(1)'!$H$2:$H$48</c:f>
              <c:numCache>
                <c:formatCode>_(* #,##0.00_);_(* \(#,##0.00\);_(* "-"??_);_(@_)</c:formatCode>
                <c:ptCount val="47"/>
                <c:pt idx="0">
                  <c:v>0.11440200000000002</c:v>
                </c:pt>
                <c:pt idx="1">
                  <c:v>0.11727500000000021</c:v>
                </c:pt>
                <c:pt idx="2">
                  <c:v>0.12517299999999987</c:v>
                </c:pt>
                <c:pt idx="3">
                  <c:v>0.13400000000000001</c:v>
                </c:pt>
                <c:pt idx="4">
                  <c:v>0.1401</c:v>
                </c:pt>
                <c:pt idx="5">
                  <c:v>0.15365000000000001</c:v>
                </c:pt>
                <c:pt idx="6">
                  <c:v>0.16475000000000004</c:v>
                </c:pt>
                <c:pt idx="7">
                  <c:v>0.19035000000000002</c:v>
                </c:pt>
                <c:pt idx="8">
                  <c:v>0.21695000000000039</c:v>
                </c:pt>
                <c:pt idx="9">
                  <c:v>0.25195000000000001</c:v>
                </c:pt>
                <c:pt idx="10">
                  <c:v>0.28135000000000032</c:v>
                </c:pt>
                <c:pt idx="11">
                  <c:v>0.33875000000000038</c:v>
                </c:pt>
                <c:pt idx="12">
                  <c:v>0.38400000000000084</c:v>
                </c:pt>
                <c:pt idx="13">
                  <c:v>0.44550000000000006</c:v>
                </c:pt>
                <c:pt idx="14">
                  <c:v>0.53486599999999951</c:v>
                </c:pt>
                <c:pt idx="15">
                  <c:v>0.59344900000000012</c:v>
                </c:pt>
                <c:pt idx="16">
                  <c:v>0.67124600000000156</c:v>
                </c:pt>
                <c:pt idx="17">
                  <c:v>0.79420299999999855</c:v>
                </c:pt>
                <c:pt idx="18">
                  <c:v>0.88391500000000012</c:v>
                </c:pt>
                <c:pt idx="19">
                  <c:v>0.9987239999999995</c:v>
                </c:pt>
                <c:pt idx="20">
                  <c:v>1.099747</c:v>
                </c:pt>
                <c:pt idx="21">
                  <c:v>1.1680710000000001</c:v>
                </c:pt>
                <c:pt idx="22">
                  <c:v>1.313151</c:v>
                </c:pt>
                <c:pt idx="23">
                  <c:v>1.4310309999999971</c:v>
                </c:pt>
                <c:pt idx="24">
                  <c:v>1.6206880000000001</c:v>
                </c:pt>
                <c:pt idx="25">
                  <c:v>1.8116599999999998</c:v>
                </c:pt>
                <c:pt idx="26">
                  <c:v>1.878905</c:v>
                </c:pt>
                <c:pt idx="27">
                  <c:v>2.1616789999999977</c:v>
                </c:pt>
                <c:pt idx="28">
                  <c:v>2.364976</c:v>
                </c:pt>
                <c:pt idx="29">
                  <c:v>2.5280870000000002</c:v>
                </c:pt>
                <c:pt idx="30">
                  <c:v>2.7157469999999977</c:v>
                </c:pt>
                <c:pt idx="31">
                  <c:v>2.8873679999999999</c:v>
                </c:pt>
                <c:pt idx="32">
                  <c:v>3.0898079999999997</c:v>
                </c:pt>
                <c:pt idx="33">
                  <c:v>3.3422399999999977</c:v>
                </c:pt>
                <c:pt idx="34">
                  <c:v>3.5866439999999944</c:v>
                </c:pt>
                <c:pt idx="35">
                  <c:v>3.9590299999999967</c:v>
                </c:pt>
                <c:pt idx="36">
                  <c:v>4.267023</c:v>
                </c:pt>
                <c:pt idx="37">
                  <c:v>4.5756069999999998</c:v>
                </c:pt>
                <c:pt idx="38">
                  <c:v>4.8365200000000002</c:v>
                </c:pt>
                <c:pt idx="39">
                  <c:v>5.3134799999999975</c:v>
                </c:pt>
                <c:pt idx="40">
                  <c:v>5.7591200000000002</c:v>
                </c:pt>
                <c:pt idx="41">
                  <c:v>6.4440400000000002</c:v>
                </c:pt>
                <c:pt idx="42">
                  <c:v>6.6048639999999965</c:v>
                </c:pt>
                <c:pt idx="43">
                  <c:v>7.0461640000000001</c:v>
                </c:pt>
                <c:pt idx="44">
                  <c:v>7.5831929999999996</c:v>
                </c:pt>
                <c:pt idx="45">
                  <c:v>8.2113159999999983</c:v>
                </c:pt>
                <c:pt idx="46">
                  <c:v>8.8376090000000005</c:v>
                </c:pt>
              </c:numCache>
            </c:numRef>
          </c:val>
        </c:ser>
        <c:ser>
          <c:idx val="2"/>
          <c:order val="2"/>
          <c:tx>
            <c:v>Latin America</c:v>
          </c:tx>
          <c:spPr>
            <a:ln w="25400">
              <a:noFill/>
            </a:ln>
          </c:spPr>
          <c:cat>
            <c:numRef>
              <c:f>'StatisticalData(1)'!$F$2:$F$48</c:f>
              <c:numCache>
                <c:formatCode>General</c:formatCode>
                <c:ptCount val="47"/>
                <c:pt idx="0">
                  <c:v>1961</c:v>
                </c:pt>
                <c:pt idx="1">
                  <c:v>1962</c:v>
                </c:pt>
                <c:pt idx="2">
                  <c:v>1963</c:v>
                </c:pt>
                <c:pt idx="3">
                  <c:v>1964</c:v>
                </c:pt>
                <c:pt idx="4">
                  <c:v>1965</c:v>
                </c:pt>
                <c:pt idx="5">
                  <c:v>1966</c:v>
                </c:pt>
                <c:pt idx="6">
                  <c:v>1967</c:v>
                </c:pt>
                <c:pt idx="7">
                  <c:v>1968</c:v>
                </c:pt>
                <c:pt idx="8">
                  <c:v>1969</c:v>
                </c:pt>
                <c:pt idx="9">
                  <c:v>1970</c:v>
                </c:pt>
                <c:pt idx="10">
                  <c:v>1971</c:v>
                </c:pt>
                <c:pt idx="11">
                  <c:v>1972</c:v>
                </c:pt>
                <c:pt idx="12">
                  <c:v>1973</c:v>
                </c:pt>
                <c:pt idx="13">
                  <c:v>1974</c:v>
                </c:pt>
                <c:pt idx="14">
                  <c:v>1975</c:v>
                </c:pt>
                <c:pt idx="15">
                  <c:v>1976</c:v>
                </c:pt>
                <c:pt idx="16">
                  <c:v>1977</c:v>
                </c:pt>
                <c:pt idx="17">
                  <c:v>1978</c:v>
                </c:pt>
                <c:pt idx="18">
                  <c:v>1979</c:v>
                </c:pt>
                <c:pt idx="19">
                  <c:v>1980</c:v>
                </c:pt>
                <c:pt idx="20">
                  <c:v>1981</c:v>
                </c:pt>
                <c:pt idx="21">
                  <c:v>1982</c:v>
                </c:pt>
                <c:pt idx="22">
                  <c:v>1983</c:v>
                </c:pt>
                <c:pt idx="23">
                  <c:v>1984</c:v>
                </c:pt>
                <c:pt idx="24">
                  <c:v>1985</c:v>
                </c:pt>
                <c:pt idx="25">
                  <c:v>1986</c:v>
                </c:pt>
                <c:pt idx="26">
                  <c:v>1987</c:v>
                </c:pt>
                <c:pt idx="27">
                  <c:v>1988</c:v>
                </c:pt>
                <c:pt idx="28">
                  <c:v>1989</c:v>
                </c:pt>
                <c:pt idx="29">
                  <c:v>1990</c:v>
                </c:pt>
                <c:pt idx="30">
                  <c:v>1991</c:v>
                </c:pt>
                <c:pt idx="31">
                  <c:v>1992</c:v>
                </c:pt>
                <c:pt idx="32">
                  <c:v>1993</c:v>
                </c:pt>
                <c:pt idx="33">
                  <c:v>1994</c:v>
                </c:pt>
                <c:pt idx="34">
                  <c:v>1995</c:v>
                </c:pt>
                <c:pt idx="35">
                  <c:v>1996</c:v>
                </c:pt>
                <c:pt idx="36">
                  <c:v>1997</c:v>
                </c:pt>
                <c:pt idx="37">
                  <c:v>1998</c:v>
                </c:pt>
                <c:pt idx="38">
                  <c:v>1999</c:v>
                </c:pt>
                <c:pt idx="39">
                  <c:v>2000</c:v>
                </c:pt>
                <c:pt idx="40">
                  <c:v>2001</c:v>
                </c:pt>
                <c:pt idx="41">
                  <c:v>2002</c:v>
                </c:pt>
                <c:pt idx="42">
                  <c:v>2003</c:v>
                </c:pt>
                <c:pt idx="43">
                  <c:v>2004</c:v>
                </c:pt>
                <c:pt idx="44">
                  <c:v>2005</c:v>
                </c:pt>
                <c:pt idx="45">
                  <c:v>2006</c:v>
                </c:pt>
                <c:pt idx="46">
                  <c:v>2007</c:v>
                </c:pt>
              </c:numCache>
            </c:numRef>
          </c:cat>
          <c:val>
            <c:numRef>
              <c:f>'StatisticalData(1)'!$I$2:$I$48</c:f>
              <c:numCache>
                <c:formatCode>_(* #,##0.00_);_(* \(#,##0.00\);_(* "-"??_);_(@_)</c:formatCode>
                <c:ptCount val="47"/>
                <c:pt idx="0">
                  <c:v>6.1609999999999977E-2</c:v>
                </c:pt>
                <c:pt idx="1">
                  <c:v>6.7612000000000075E-2</c:v>
                </c:pt>
                <c:pt idx="2">
                  <c:v>6.6702000000000039E-2</c:v>
                </c:pt>
                <c:pt idx="3">
                  <c:v>7.3070000000000024E-2</c:v>
                </c:pt>
                <c:pt idx="4">
                  <c:v>8.2580000000000001E-2</c:v>
                </c:pt>
                <c:pt idx="5">
                  <c:v>8.3615000000000286E-2</c:v>
                </c:pt>
                <c:pt idx="6">
                  <c:v>9.0020000000000225E-2</c:v>
                </c:pt>
                <c:pt idx="7">
                  <c:v>0.10861899999999998</c:v>
                </c:pt>
                <c:pt idx="8">
                  <c:v>8.9022000000000101E-2</c:v>
                </c:pt>
                <c:pt idx="9">
                  <c:v>7.9067000000000179E-2</c:v>
                </c:pt>
                <c:pt idx="10">
                  <c:v>9.7139000000000003E-2</c:v>
                </c:pt>
                <c:pt idx="11">
                  <c:v>9.4052000000000122E-2</c:v>
                </c:pt>
                <c:pt idx="12">
                  <c:v>8.9228000000000224E-2</c:v>
                </c:pt>
                <c:pt idx="13">
                  <c:v>8.5258000000000042E-2</c:v>
                </c:pt>
                <c:pt idx="14">
                  <c:v>7.5351000000000029E-2</c:v>
                </c:pt>
                <c:pt idx="15">
                  <c:v>8.6013000000000006E-2</c:v>
                </c:pt>
                <c:pt idx="16">
                  <c:v>9.0452000000000018E-2</c:v>
                </c:pt>
                <c:pt idx="17">
                  <c:v>9.9252000000000049E-2</c:v>
                </c:pt>
                <c:pt idx="18">
                  <c:v>0.10651400000000009</c:v>
                </c:pt>
                <c:pt idx="19">
                  <c:v>0.1185350000000002</c:v>
                </c:pt>
                <c:pt idx="20">
                  <c:v>0.11778200000000012</c:v>
                </c:pt>
                <c:pt idx="21">
                  <c:v>0.13838400000000001</c:v>
                </c:pt>
                <c:pt idx="22">
                  <c:v>0.13661000000000001</c:v>
                </c:pt>
                <c:pt idx="23">
                  <c:v>0.15264200000000039</c:v>
                </c:pt>
                <c:pt idx="24">
                  <c:v>0.15420700000000051</c:v>
                </c:pt>
                <c:pt idx="25">
                  <c:v>0.19072200000000003</c:v>
                </c:pt>
                <c:pt idx="26">
                  <c:v>0.19737700000000002</c:v>
                </c:pt>
                <c:pt idx="27">
                  <c:v>0.21607999999999999</c:v>
                </c:pt>
                <c:pt idx="28">
                  <c:v>0.23949900000000057</c:v>
                </c:pt>
                <c:pt idx="29">
                  <c:v>0.26810300000000004</c:v>
                </c:pt>
                <c:pt idx="30">
                  <c:v>0.29116200000000031</c:v>
                </c:pt>
                <c:pt idx="31">
                  <c:v>0.30303800000000031</c:v>
                </c:pt>
                <c:pt idx="32">
                  <c:v>0.2992490000000001</c:v>
                </c:pt>
                <c:pt idx="33">
                  <c:v>0.34062500000000007</c:v>
                </c:pt>
                <c:pt idx="34">
                  <c:v>0.35163</c:v>
                </c:pt>
                <c:pt idx="35">
                  <c:v>0.37180500000000072</c:v>
                </c:pt>
                <c:pt idx="36">
                  <c:v>0.38423800000000002</c:v>
                </c:pt>
                <c:pt idx="37">
                  <c:v>0.39441200000000126</c:v>
                </c:pt>
                <c:pt idx="38">
                  <c:v>0.4074330000000001</c:v>
                </c:pt>
                <c:pt idx="39">
                  <c:v>0.45104900000000003</c:v>
                </c:pt>
                <c:pt idx="40">
                  <c:v>0.49290200000000084</c:v>
                </c:pt>
                <c:pt idx="41">
                  <c:v>0.52743399999999807</c:v>
                </c:pt>
                <c:pt idx="42">
                  <c:v>0.54673099999999997</c:v>
                </c:pt>
                <c:pt idx="43">
                  <c:v>0.55177900000000168</c:v>
                </c:pt>
                <c:pt idx="44">
                  <c:v>0.58241199999999793</c:v>
                </c:pt>
                <c:pt idx="45">
                  <c:v>0.55059000000000002</c:v>
                </c:pt>
                <c:pt idx="46">
                  <c:v>0.56040000000000001</c:v>
                </c:pt>
              </c:numCache>
            </c:numRef>
          </c:val>
        </c:ser>
        <c:axId val="88962944"/>
        <c:axId val="89867776"/>
      </c:areaChart>
      <c:catAx>
        <c:axId val="88962944"/>
        <c:scaling>
          <c:orientation val="minMax"/>
        </c:scaling>
        <c:axPos val="b"/>
        <c:numFmt formatCode="General" sourceLinked="1"/>
        <c:tickLblPos val="nextTo"/>
        <c:crossAx val="89867776"/>
        <c:crosses val="autoZero"/>
        <c:auto val="1"/>
        <c:lblAlgn val="ctr"/>
        <c:lblOffset val="100"/>
        <c:tickLblSkip val="5"/>
      </c:catAx>
      <c:valAx>
        <c:axId val="8986777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Millions</a:t>
                </a:r>
                <a:r>
                  <a:rPr lang="en-US" sz="1400" baseline="0" dirty="0" smtClean="0"/>
                  <a:t> ha</a:t>
                </a:r>
                <a:endParaRPr lang="en-US" sz="1400" dirty="0"/>
              </a:p>
            </c:rich>
          </c:tx>
          <c:layout/>
        </c:title>
        <c:numFmt formatCode="_(* #,##0_);_(* \(#,##0\);_(* &quot;-&quot;_);_(@_)" sourceLinked="0"/>
        <c:tickLblPos val="nextTo"/>
        <c:crossAx val="889629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701537661565895"/>
          <c:y val="0.40957436231236616"/>
          <c:w val="0.32984623384341144"/>
          <c:h val="0.18085127537526829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59FB5D-0ADA-4530-A7C9-8C34AA31925B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45157AA-6015-413F-B5E8-5D165D4C9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35531B-1205-48F7-8BED-FE28A59F952D}" type="datetimeFigureOut">
              <a:rPr lang="en-US"/>
              <a:pPr>
                <a:defRPr/>
              </a:pPr>
              <a:t>30-7-2009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D4F0D4-3FCD-4CAF-81E9-75AE311BEE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DDBEAE-E0EA-4FB3-B627-2F097F786CC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4E8684-6004-4975-B29C-C0C78C7F303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4217F0-295D-42B7-9D9D-6F4357B5D82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4901" rIns="91405" bIns="44901" anchor="b"/>
          <a:lstStyle/>
          <a:p>
            <a:pPr algn="r" defTabSz="923925" eaLnBrk="0" hangingPunct="0"/>
            <a:r>
              <a:rPr lang="en-US" sz="1200"/>
              <a:t>5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Rectangle 5"/>
          <p:cNvSpPr>
            <a:spLocks noChangeArrowheads="1"/>
          </p:cNvSpPr>
          <p:nvPr/>
        </p:nvSpPr>
        <p:spPr bwMode="auto">
          <a:xfrm>
            <a:off x="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/>
        </p:spPr>
      </p:sp>
      <p:sp>
        <p:nvSpPr>
          <p:cNvPr id="2560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5"/>
            <a:ext cx="5029200" cy="4114488"/>
          </a:xfrm>
          <a:noFill/>
          <a:ln/>
        </p:spPr>
        <p:txBody>
          <a:bodyPr lIns="91405" tIns="44901" rIns="91405" bIns="44901"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EC0697-3DB3-4644-97C7-D444B4BD82D5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AED17D-7B97-4B5D-96EA-8602F2AAAC56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55464E-DEC5-4BB0-ACB7-3D6DE9068AB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D1D330-28D3-402C-8ED9-F7B8D9CA62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D4F0D4-3FCD-4CAF-81E9-75AE311BEEE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6B2B9-ADE6-4493-9E1F-6EEAB428986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4901" rIns="91405" bIns="44901" anchor="b"/>
          <a:lstStyle/>
          <a:p>
            <a:pPr algn="r" defTabSz="923925" eaLnBrk="0" hangingPunct="0"/>
            <a:r>
              <a:rPr lang="en-US" sz="1200"/>
              <a:t>5</a:t>
            </a:r>
          </a:p>
        </p:txBody>
      </p:sp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/>
        </p:spPr>
      </p:sp>
      <p:sp>
        <p:nvSpPr>
          <p:cNvPr id="24584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5"/>
            <a:ext cx="5029200" cy="4114488"/>
          </a:xfrm>
          <a:noFill/>
          <a:ln/>
        </p:spPr>
        <p:txBody>
          <a:bodyPr lIns="91405" tIns="44901" rIns="91405" bIns="44901"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C7CB32-2D83-46D0-99D3-542BD86C306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5" tIns="44901" rIns="91405" bIns="44901" anchor="b"/>
          <a:lstStyle/>
          <a:p>
            <a:pPr algn="r" defTabSz="923925" eaLnBrk="0" hangingPunct="0"/>
            <a:r>
              <a:rPr lang="en-US" sz="1200"/>
              <a:t>5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0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/>
        </p:spPr>
      </p:sp>
      <p:sp>
        <p:nvSpPr>
          <p:cNvPr id="2765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5"/>
            <a:ext cx="5029200" cy="4114488"/>
          </a:xfrm>
          <a:noFill/>
          <a:ln/>
        </p:spPr>
        <p:txBody>
          <a:bodyPr lIns="91405" tIns="44901" rIns="91405" bIns="44901"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AAF786E-9B36-4A14-81C7-64B6A350A634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FCCE6B8-1910-4956-A814-40F54129A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969B28-82E8-4B31-9B67-D3DF25BFC098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D1DEDC-AF2E-4979-949C-D893F60EDB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6E46E5-8C2F-4BFD-8519-61DC0807F706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17DC00-2DD2-4373-8AA8-D60A2EFA04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9467"/>
          </a:xfrm>
        </p:spPr>
        <p:txBody>
          <a:bodyPr/>
          <a:lstStyle>
            <a:lvl1pPr>
              <a:spcAft>
                <a:spcPts val="600"/>
              </a:spcAft>
              <a:buClr>
                <a:schemeClr val="accent1">
                  <a:lumMod val="75000"/>
                </a:schemeClr>
              </a:buClr>
              <a:defRPr/>
            </a:lvl1pPr>
            <a:lvl2pPr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5F7C9A-4342-4BB9-BD38-6D49B9215246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dirty="0" smtClean="0"/>
              <a:t>FAO FDI meeting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9B0A0E-3034-489A-B499-8151A0CE07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3E7DE14-A5F2-40F2-AF3B-B2BDEE176A35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0513C14-D0B5-4E7F-83AC-749D4C5E76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1B4A84-D810-4D0B-96D6-06CF2BF49ACD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877F1F-48E4-4EE6-BD61-FDC51347E8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CEBB41-B57A-4DCD-8345-D6CCF8C82A4F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C0D172-E1A7-4000-BBCA-C6EEF7A62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254A30-1F2D-4BDA-8F94-1E49442F2A67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95F1D3-E681-4998-B9CB-E7BC723282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14724D-7406-4038-AC9A-A15BC99BF5A6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3C730F-4C44-4965-A51C-4A5510AAB0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6100988A-110B-4B95-8B67-8F9B0F66B81B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3BFFDF1-FA09-4585-A5AE-C1A903510C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11DB1491-14D2-4922-8D6B-3B18B74CB145}" type="datetimeFigureOut">
              <a:rPr lang="en-US"/>
              <a:pPr>
                <a:defRPr/>
              </a:pPr>
              <a:t>30-7-2009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6484B9EB-CE0F-42D8-B72E-34C463AF2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 dirty="0">
                <a:solidFill>
                  <a:schemeClr val="accent1">
                    <a:shade val="75000"/>
                  </a:schemeClr>
                </a:solidFill>
                <a:ea typeface="ヒラギノ角ゴ Pro W3" pitchFamily="1" charset="-128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ea typeface="ヒラギノ角ゴ Pro W3" pitchFamily="1" charset="-128"/>
                <a:cs typeface="+mn-cs"/>
              </a:defRPr>
            </a:lvl1pPr>
            <a:extLst/>
          </a:lstStyle>
          <a:p>
            <a:pPr>
              <a:defRPr/>
            </a:pPr>
            <a:fld id="{73522892-B6D3-4E52-BA87-A1666DE9FA47}" type="datetimeFigureOut">
              <a:rPr lang="en-US"/>
              <a:pPr>
                <a:defRPr/>
              </a:pPr>
              <a:t>30-7-2009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ea typeface="ヒラギノ角ゴ Pro W3" pitchFamily="1" charset="-128"/>
                <a:cs typeface="+mn-cs"/>
              </a:defRPr>
            </a:lvl1pPr>
            <a:extLst/>
          </a:lstStyle>
          <a:p>
            <a:pPr>
              <a:defRPr/>
            </a:pPr>
            <a:fld id="{241DAC36-1195-4447-8EC2-D09E70F8B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1"/>
    <p:sldLayoutId id="2147484104" r:id="rId2"/>
    <p:sldLayoutId id="2147484105" r:id="rId3"/>
    <p:sldLayoutId id="2147484106" r:id="rId4"/>
    <p:sldLayoutId id="2147484107" r:id="rId5"/>
    <p:sldLayoutId id="2147484108" r:id="rId6"/>
    <p:sldLayoutId id="2147484109" r:id="rId7"/>
    <p:sldLayoutId id="2147484110" r:id="rId8"/>
    <p:sldLayoutId id="2147484111" r:id="rId9"/>
    <p:sldLayoutId id="2147484112" r:id="rId10"/>
    <p:sldLayoutId id="2147484113" r:id="rId11"/>
    <p:sldLayoutId id="2147484114" r:id="rId12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6D7442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6D7442"/>
          </a:solidFill>
          <a:latin typeface="Rockwell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/>
          </a:bodyPr>
          <a:lstStyle/>
          <a:p>
            <a:pPr marL="54864" indent="0" fontAlgn="auto">
              <a:spcAft>
                <a:spcPts val="0"/>
              </a:spcAft>
              <a:defRPr/>
            </a:pPr>
            <a:r>
              <a:rPr lang="en-US" sz="38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Business Models for Land-Based Investments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8794" y="3643314"/>
            <a:ext cx="5357850" cy="1752600"/>
          </a:xfrm>
        </p:spPr>
        <p:txBody>
          <a:bodyPr>
            <a:normAutofit/>
          </a:bodyPr>
          <a:lstStyle/>
          <a:p>
            <a:pPr marL="0" indent="0"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latin typeface="+mj-lt"/>
              </a:rPr>
              <a:t>Derek Byerlee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Indonesia</a:t>
            </a:r>
            <a:endParaRPr lang="en-US" sz="40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About 7 M ha in the pipeline</a:t>
            </a:r>
          </a:p>
          <a:p>
            <a:r>
              <a:rPr lang="en-US" dirty="0" smtClean="0"/>
              <a:t>Drivers</a:t>
            </a:r>
            <a:endParaRPr lang="en-US" dirty="0" smtClean="0"/>
          </a:p>
          <a:p>
            <a:pPr lvl="1"/>
            <a:r>
              <a:rPr lang="en-US" dirty="0" smtClean="0"/>
              <a:t>Oil palm for </a:t>
            </a:r>
            <a:r>
              <a:rPr lang="en-US" dirty="0" smtClean="0"/>
              <a:t>food/fuel</a:t>
            </a:r>
            <a:endParaRPr lang="en-US" dirty="0" smtClean="0"/>
          </a:p>
          <a:p>
            <a:pPr lvl="1"/>
            <a:r>
              <a:rPr lang="en-US" dirty="0" smtClean="0"/>
              <a:t>Raw materials</a:t>
            </a:r>
          </a:p>
          <a:p>
            <a:pPr lvl="1"/>
            <a:r>
              <a:rPr lang="en-US" dirty="0" smtClean="0"/>
              <a:t>Plantation forestry</a:t>
            </a:r>
          </a:p>
          <a:p>
            <a:pPr lvl="1"/>
            <a:r>
              <a:rPr lang="en-US" dirty="0" smtClean="0"/>
              <a:t>Grains for export</a:t>
            </a:r>
          </a:p>
          <a:p>
            <a:pPr lvl="1"/>
            <a:r>
              <a:rPr lang="en-US" dirty="0" smtClean="0"/>
              <a:t>REDD</a:t>
            </a:r>
          </a:p>
          <a:p>
            <a:r>
              <a:rPr lang="en-US" dirty="0" smtClean="0"/>
              <a:t>Investors</a:t>
            </a:r>
            <a:endParaRPr lang="en-US" dirty="0" smtClean="0"/>
          </a:p>
          <a:p>
            <a:pPr lvl="1"/>
            <a:r>
              <a:rPr lang="en-US" dirty="0" smtClean="0"/>
              <a:t>Asia and some Gulf</a:t>
            </a:r>
          </a:p>
          <a:p>
            <a:endParaRPr lang="en-US" dirty="0"/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4857752" y="2643182"/>
            <a:ext cx="25574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cs typeface="ヒラギノ角ゴ Pro W3"/>
              </a:rPr>
              <a:t>Projected additional</a:t>
            </a:r>
          </a:p>
          <a:p>
            <a:r>
              <a:rPr lang="en-US" dirty="0">
                <a:cs typeface="ヒラギノ角ゴ Pro W3"/>
              </a:rPr>
              <a:t>area of 6 m ha by 2020</a:t>
            </a:r>
          </a:p>
        </p:txBody>
      </p:sp>
      <p:graphicFrame>
        <p:nvGraphicFramePr>
          <p:cNvPr id="14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4648200" y="1646238"/>
          <a:ext cx="4038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243715"/>
          </a:xfrm>
        </p:spPr>
        <p:txBody>
          <a:bodyPr/>
          <a:lstStyle/>
          <a:p>
            <a:r>
              <a:rPr lang="en-US" sz="2400" dirty="0" smtClean="0"/>
              <a:t>Emergence of national and global management companies</a:t>
            </a:r>
          </a:p>
          <a:p>
            <a:pPr lvl="1"/>
            <a:r>
              <a:rPr lang="en-US" sz="2000" dirty="0" smtClean="0"/>
              <a:t> Many over 300,000 ha, over 5000 employees, $100s m revenues</a:t>
            </a:r>
          </a:p>
          <a:p>
            <a:pPr lvl="2"/>
            <a:r>
              <a:rPr lang="en-US" sz="2000" dirty="0" smtClean="0"/>
              <a:t>LAC: Top 8 companies total 2.2 m ha. Ukraine/Russia: Top  8 companies total 3.6M ha</a:t>
            </a:r>
          </a:p>
          <a:p>
            <a:pPr lvl="1"/>
            <a:r>
              <a:rPr lang="en-US" sz="2000" dirty="0" smtClean="0"/>
              <a:t> Relatively short-term leases (in LA) but some purchasing</a:t>
            </a:r>
          </a:p>
          <a:p>
            <a:pPr lvl="1"/>
            <a:r>
              <a:rPr lang="en-US" sz="2000" dirty="0" smtClean="0"/>
              <a:t>Some see themselves as land developers </a:t>
            </a:r>
          </a:p>
          <a:p>
            <a:pPr lvl="1"/>
            <a:r>
              <a:rPr lang="en-US" sz="2000" dirty="0" smtClean="0"/>
              <a:t>Geographically dispersed (often multinational within region but also expanding—Brazil to AFR)</a:t>
            </a:r>
          </a:p>
          <a:p>
            <a:pPr lvl="1"/>
            <a:r>
              <a:rPr lang="en-US" sz="2000" dirty="0" smtClean="0"/>
              <a:t> Vertically integrated to processing and markets</a:t>
            </a:r>
          </a:p>
          <a:p>
            <a:pPr lvl="1"/>
            <a:r>
              <a:rPr lang="en-US" sz="2000" dirty="0" smtClean="0"/>
              <a:t> Access international capital markets</a:t>
            </a:r>
          </a:p>
          <a:p>
            <a:pPr lvl="1"/>
            <a:r>
              <a:rPr lang="en-US" dirty="0" smtClean="0"/>
              <a:t> </a:t>
            </a:r>
            <a:r>
              <a:rPr lang="en-US" sz="2400" dirty="0" smtClean="0"/>
              <a:t>Increasingly linked through global investment funds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Southern Cone LA and Ukraine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458200" cy="1143000"/>
          </a:xfrm>
        </p:spPr>
        <p:txBody>
          <a:bodyPr lIns="90488" tIns="44450" rIns="90488" bIns="44450">
            <a:normAutofit fontScale="90000"/>
          </a:bodyPr>
          <a:lstStyle/>
          <a:p>
            <a:pPr eaLnBrk="1" hangingPunct="1"/>
            <a:r>
              <a:rPr lang="en-US" sz="3600" b="1" dirty="0" smtClean="0"/>
              <a:t>Elements of a Good Policy Framework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571612"/>
            <a:ext cx="8153400" cy="4981588"/>
          </a:xfrm>
        </p:spPr>
        <p:txBody>
          <a:bodyPr lIns="90488" tIns="44450" rIns="90488" bIns="44450"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1. Land rights &amp; authority well-defined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Defined policies for transfer and joint venture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2. Available land with potential agreed upon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3. Clear processes to acquire/transfer public land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4. Clarity of procedures for investors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Transparency in supply &amp; approval processes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5. Institutional roles clear &amp; coordinated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6. Sensible environmental &amp; social safeguards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Farm </a:t>
            </a:r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Why Land Acquisition and why large scale?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Difficulty of labor supervision in spatially dispersed production</a:t>
            </a:r>
          </a:p>
          <a:p>
            <a:r>
              <a:rPr lang="en-US" dirty="0" smtClean="0"/>
              <a:t>Local knowledge of plants, soils and climate advantages owner manager</a:t>
            </a:r>
          </a:p>
          <a:p>
            <a:r>
              <a:rPr lang="en-US" dirty="0" smtClean="0"/>
              <a:t>Facilitates diversified farming systems </a:t>
            </a:r>
          </a:p>
          <a:p>
            <a:pPr lvl="1"/>
            <a:r>
              <a:rPr lang="en-US" dirty="0" smtClean="0"/>
              <a:t> More sustainable over the long term</a:t>
            </a:r>
          </a:p>
          <a:p>
            <a:r>
              <a:rPr lang="en-US" dirty="0" smtClean="0"/>
              <a:t>Flexibility in management of labor inputs</a:t>
            </a:r>
          </a:p>
          <a:p>
            <a:pPr lvl="1"/>
            <a:r>
              <a:rPr lang="en-US" dirty="0" smtClean="0"/>
              <a:t> Adjust to seasonal and market conditions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Wide Evidence of Efficiency of Family Farms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Content Placeholder 2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4814912"/>
          </a:xfrm>
        </p:spPr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buFont typeface="Wingdings 2"/>
              <a:buChar char=""/>
              <a:defRPr/>
            </a:pPr>
            <a:r>
              <a:rPr lang="en-US" dirty="0" smtClean="0"/>
              <a:t>“Plantation crops”—sugarcane, oil palm—are the major biofuel feedstocks</a:t>
            </a:r>
          </a:p>
          <a:p>
            <a:pPr marL="868363" lvl="1" indent="-457200" fontAlgn="auto"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 smtClean="0"/>
              <a:t> Large (and increasing) economies of size in processing (especially biomass conversion)</a:t>
            </a:r>
          </a:p>
          <a:p>
            <a:pPr marL="868363" lvl="1" indent="-457200" fontAlgn="auto"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 smtClean="0"/>
              <a:t> Bulky and perishable harvested product</a:t>
            </a:r>
          </a:p>
          <a:p>
            <a:pPr marL="868363" lvl="1" indent="-457200" fontAlgn="auto"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 smtClean="0"/>
              <a:t> Lack of a smallholder base in sparsely populated areas</a:t>
            </a:r>
          </a:p>
          <a:p>
            <a:pPr marL="1050925" lvl="2" indent="-457200" fontAlgn="auto">
              <a:spcBef>
                <a:spcPts val="0"/>
              </a:spcBef>
              <a:defRPr/>
            </a:pPr>
            <a:r>
              <a:rPr lang="en-US" sz="1900" dirty="0" smtClean="0"/>
              <a:t>Cost of migration and resettlement for smallholder based programs</a:t>
            </a:r>
          </a:p>
          <a:p>
            <a:pPr marL="520700" indent="-457200" fontAlgn="auto">
              <a:spcBef>
                <a:spcPts val="0"/>
              </a:spcBef>
              <a:defRPr/>
            </a:pPr>
            <a:r>
              <a:rPr lang="en-US" dirty="0" smtClean="0"/>
              <a:t>Need for tight vertical coordination</a:t>
            </a:r>
          </a:p>
          <a:p>
            <a:pPr marL="868363" lvl="1" indent="-457200" fontAlgn="auto">
              <a:spcBef>
                <a:spcPts val="0"/>
              </a:spcBef>
              <a:defRPr/>
            </a:pPr>
            <a:r>
              <a:rPr lang="en-US" sz="2200" dirty="0" smtClean="0"/>
              <a:t>Delivery </a:t>
            </a:r>
            <a:r>
              <a:rPr lang="en-US" sz="2200" dirty="0" smtClean="0"/>
              <a:t>schedule and logistics</a:t>
            </a:r>
          </a:p>
          <a:p>
            <a:pPr marL="868363" lvl="1" indent="-457200" fontAlgn="auto">
              <a:spcBef>
                <a:spcPts val="0"/>
              </a:spcBef>
              <a:defRPr/>
            </a:pPr>
            <a:r>
              <a:rPr lang="en-US" sz="2200" dirty="0" smtClean="0"/>
              <a:t>Standards and certification</a:t>
            </a:r>
          </a:p>
          <a:p>
            <a:pPr marL="868363" lvl="1" indent="-457200" fontAlgn="auto">
              <a:spcBef>
                <a:spcPts val="0"/>
              </a:spcBef>
              <a:defRPr/>
            </a:pPr>
            <a:r>
              <a:rPr lang="en-US" sz="2200" dirty="0" smtClean="0"/>
              <a:t>Both more common in high value agriculture</a:t>
            </a:r>
          </a:p>
          <a:p>
            <a:pPr marL="868363" lvl="1" indent="-457200" fontAlgn="auto">
              <a:spcBef>
                <a:spcPts val="0"/>
              </a:spcBef>
              <a:buFont typeface="+mj-lt"/>
              <a:buAutoNum type="arabicPeriod"/>
              <a:defRPr/>
            </a:pPr>
            <a:endParaRPr lang="en-US" sz="2200" dirty="0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indent="0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So Why Large Scale?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20700" indent="-457200" fontAlgn="auto">
              <a:spcBef>
                <a:spcPts val="0"/>
              </a:spcBef>
              <a:defRPr/>
            </a:pPr>
            <a:r>
              <a:rPr lang="en-US" sz="3400" dirty="0" smtClean="0"/>
              <a:t>Missing or incomplete markets</a:t>
            </a:r>
          </a:p>
          <a:p>
            <a:pPr marL="868363" lvl="1" indent="-457200" fontAlgn="auto">
              <a:spcBef>
                <a:spcPts val="0"/>
              </a:spcBef>
              <a:defRPr/>
            </a:pPr>
            <a:r>
              <a:rPr lang="en-US" sz="2800" dirty="0" smtClean="0"/>
              <a:t>Differential costs of capital (e.g., local markets </a:t>
            </a:r>
            <a:r>
              <a:rPr lang="en-US" sz="2800" dirty="0" err="1" smtClean="0"/>
              <a:t>vs</a:t>
            </a:r>
            <a:r>
              <a:rPr lang="en-US" sz="2800" dirty="0" smtClean="0"/>
              <a:t> global markets)</a:t>
            </a:r>
          </a:p>
          <a:p>
            <a:r>
              <a:rPr lang="en-US" dirty="0" smtClean="0"/>
              <a:t> Spatial and product diversification</a:t>
            </a:r>
          </a:p>
          <a:p>
            <a:pPr lvl="1"/>
            <a:r>
              <a:rPr lang="en-US" dirty="0" smtClean="0"/>
              <a:t>Confront volatility of markets and spread risks </a:t>
            </a:r>
          </a:p>
          <a:p>
            <a:r>
              <a:rPr lang="en-US" dirty="0" smtClean="0"/>
              <a:t> Increase market power</a:t>
            </a:r>
          </a:p>
          <a:p>
            <a:r>
              <a:rPr lang="en-US" dirty="0" smtClean="0"/>
              <a:t> Facilitates use of knowledge intensive technology </a:t>
            </a:r>
          </a:p>
          <a:p>
            <a:pPr lvl="1"/>
            <a:r>
              <a:rPr lang="en-US" dirty="0" smtClean="0"/>
              <a:t>ICT in management overcomes local knowledge and experience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So Why Large Scale (cont)?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Distorted capital markets such as subsidized interest rates</a:t>
            </a:r>
          </a:p>
          <a:p>
            <a:r>
              <a:rPr lang="en-US" dirty="0" smtClean="0"/>
              <a:t> Regulations that promote mechanization</a:t>
            </a:r>
          </a:p>
          <a:p>
            <a:pPr lvl="1"/>
            <a:r>
              <a:rPr lang="en-US" dirty="0" smtClean="0"/>
              <a:t> Labor laws and high minimum wages</a:t>
            </a:r>
          </a:p>
          <a:p>
            <a:pPr lvl="1"/>
            <a:r>
              <a:rPr lang="en-US" dirty="0" smtClean="0"/>
              <a:t> Environmental standards </a:t>
            </a:r>
          </a:p>
          <a:p>
            <a:r>
              <a:rPr lang="en-US" dirty="0" smtClean="0"/>
              <a:t>Low or zero land prices that encourage risky investments</a:t>
            </a:r>
          </a:p>
          <a:p>
            <a:pPr lvl="1"/>
            <a:r>
              <a:rPr lang="en-US" dirty="0" smtClean="0"/>
              <a:t> Large grain farms in Africa</a:t>
            </a:r>
          </a:p>
          <a:p>
            <a:r>
              <a:rPr lang="en-US" dirty="0" smtClean="0"/>
              <a:t>Forest extraction policies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Often Magnified by Perverse Incentives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to Spreading the Benefits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D976CB7-EEBA-43FF-AF24-99714867E6D4}" type="slidenum">
              <a:rPr lang="en-US"/>
              <a:pPr/>
              <a:t>19</a:t>
            </a:fld>
            <a:endParaRPr lang="en-US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285750"/>
            <a:ext cx="8147050" cy="119063"/>
          </a:xfrm>
        </p:spPr>
        <p:txBody>
          <a:bodyPr lIns="0" tIns="0" rIns="0" bIns="0">
            <a:normAutofit fontScale="90000"/>
          </a:bodyPr>
          <a:lstStyle/>
          <a:p>
            <a:pPr eaLnBrk="1" hangingPunct="1"/>
            <a:endParaRPr lang="en-US" sz="2000" b="1" smtClean="0">
              <a:solidFill>
                <a:schemeClr val="accent2"/>
              </a:solidFill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196975"/>
            <a:ext cx="8218488" cy="4927600"/>
          </a:xfrm>
        </p:spPr>
        <p:txBody>
          <a:bodyPr lIns="0" tIns="0" rIns="0" bIns="0"/>
          <a:lstStyle/>
          <a:p>
            <a:pPr marL="331788" indent="-331788" defTabSz="449263" eaLnBrk="1" hangingPunct="1">
              <a:buFontTx/>
              <a:buNone/>
            </a:pPr>
            <a:endParaRPr lang="en-US" smtClean="0"/>
          </a:p>
          <a:p>
            <a:pPr marL="331788" indent="-331788" defTabSz="449263" eaLnBrk="1" hangingPunct="1">
              <a:buFontTx/>
              <a:buNone/>
            </a:pPr>
            <a:endParaRPr lang="en-US" smtClean="0"/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1476375" y="1773238"/>
            <a:ext cx="914400" cy="574675"/>
          </a:xfrm>
          <a:prstGeom prst="roundRect">
            <a:avLst>
              <a:gd name="adj" fmla="val 16667"/>
            </a:avLst>
          </a:prstGeom>
          <a:solidFill>
            <a:srgbClr val="14EC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600" b="1">
                <a:solidFill>
                  <a:srgbClr val="000066"/>
                </a:solidFill>
              </a:rPr>
              <a:t>LAND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258888" y="1125538"/>
            <a:ext cx="14287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PRODUCTION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 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FACTORS</a:t>
            </a: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1403350" y="2565400"/>
            <a:ext cx="863600" cy="503238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600" b="1">
                <a:solidFill>
                  <a:schemeClr val="bg1"/>
                </a:solidFill>
              </a:rPr>
              <a:t>WATER</a:t>
            </a:r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1042988" y="3213100"/>
            <a:ext cx="1511300" cy="5762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>
                <a:solidFill>
                  <a:srgbClr val="000066"/>
                </a:solidFill>
              </a:rPr>
              <a:t>Infrastructure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>
                <a:solidFill>
                  <a:srgbClr val="000066"/>
                </a:solidFill>
              </a:rPr>
              <a:t>&amp; equipment</a:t>
            </a:r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1547813" y="4437063"/>
            <a:ext cx="863600" cy="503237"/>
          </a:xfrm>
          <a:prstGeom prst="roundRect">
            <a:avLst>
              <a:gd name="adj" fmla="val 16667"/>
            </a:avLst>
          </a:prstGeom>
          <a:solidFill>
            <a:srgbClr val="D3F40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600" b="1">
                <a:solidFill>
                  <a:srgbClr val="000066"/>
                </a:solidFill>
              </a:rPr>
              <a:t>INPUTS</a:t>
            </a:r>
          </a:p>
        </p:txBody>
      </p:sp>
      <p:sp>
        <p:nvSpPr>
          <p:cNvPr id="36875" name="AutoShape 11"/>
          <p:cNvSpPr>
            <a:spLocks noChangeArrowheads="1"/>
          </p:cNvSpPr>
          <p:nvPr/>
        </p:nvSpPr>
        <p:spPr bwMode="auto">
          <a:xfrm>
            <a:off x="1476375" y="3860800"/>
            <a:ext cx="863600" cy="503238"/>
          </a:xfrm>
          <a:prstGeom prst="roundRect">
            <a:avLst>
              <a:gd name="adj" fmla="val 16667"/>
            </a:avLst>
          </a:prstGeom>
          <a:solidFill>
            <a:srgbClr val="E08E2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600" b="1">
                <a:solidFill>
                  <a:srgbClr val="000066"/>
                </a:solidFill>
              </a:rPr>
              <a:t>LABOUR</a:t>
            </a: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1187450" y="5084763"/>
            <a:ext cx="1511300" cy="576262"/>
          </a:xfrm>
          <a:prstGeom prst="roundRect">
            <a:avLst>
              <a:gd name="adj" fmla="val 16667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>
                <a:solidFill>
                  <a:srgbClr val="000066"/>
                </a:solidFill>
              </a:rPr>
              <a:t>F</a:t>
            </a:r>
            <a:r>
              <a:rPr lang="en-US" sz="1600" b="1">
                <a:solidFill>
                  <a:srgbClr val="000066"/>
                </a:solidFill>
              </a:rPr>
              <a:t>INANCE</a:t>
            </a:r>
          </a:p>
        </p:txBody>
      </p:sp>
      <p:sp>
        <p:nvSpPr>
          <p:cNvPr id="36879" name="AutoShape 15"/>
          <p:cNvSpPr>
            <a:spLocks noChangeArrowheads="1"/>
          </p:cNvSpPr>
          <p:nvPr/>
        </p:nvSpPr>
        <p:spPr bwMode="auto">
          <a:xfrm>
            <a:off x="3214688" y="2500313"/>
            <a:ext cx="1785937" cy="2143125"/>
          </a:xfrm>
          <a:prstGeom prst="octagon">
            <a:avLst>
              <a:gd name="adj" fmla="val 29287"/>
            </a:avLst>
          </a:prstGeom>
          <a:solidFill>
            <a:srgbClr val="B3F97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 sz="1600" b="1" dirty="0"/>
              <a:t>PRODUCTION</a:t>
            </a: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 sz="1600" b="1" dirty="0" smtClean="0"/>
              <a:t>OPERATIONS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GB" sz="1600" b="1" dirty="0" smtClean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GB" sz="1600" b="1" dirty="0" smtClean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r>
              <a:rPr lang="en-GB" sz="1600" b="1" dirty="0" smtClean="0"/>
              <a:t>SIZE?</a:t>
            </a: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sz="16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2484438" y="1844675"/>
            <a:ext cx="801687" cy="798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2411413" y="2565400"/>
            <a:ext cx="7207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2700338" y="3357563"/>
            <a:ext cx="28733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 flipV="1">
            <a:off x="2411413" y="3933825"/>
            <a:ext cx="57626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 flipV="1">
            <a:off x="2484438" y="4221163"/>
            <a:ext cx="7191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 flipV="1">
            <a:off x="2916238" y="4437063"/>
            <a:ext cx="5048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4356100" y="1700213"/>
            <a:ext cx="1871663" cy="646112"/>
          </a:xfrm>
          <a:prstGeom prst="ellipse">
            <a:avLst/>
          </a:prstGeom>
          <a:solidFill>
            <a:srgbClr val="CFE74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200" b="1"/>
              <a:t>SERVICE PROVIDERS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GB" sz="1200" b="1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sz="1200" b="1"/>
              <a:t>&amp;RnD</a:t>
            </a:r>
            <a:endParaRPr lang="en-US" sz="1200" b="1">
              <a:solidFill>
                <a:srgbClr val="7030A0"/>
              </a:solidFill>
            </a:endParaRPr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 flipH="1">
            <a:off x="3995738" y="2133600"/>
            <a:ext cx="2889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93" name="AutoShape 29"/>
          <p:cNvSpPr>
            <a:spLocks noChangeArrowheads="1"/>
          </p:cNvSpPr>
          <p:nvPr/>
        </p:nvSpPr>
        <p:spPr bwMode="auto">
          <a:xfrm>
            <a:off x="5143500" y="3357563"/>
            <a:ext cx="360363" cy="358775"/>
          </a:xfrm>
          <a:prstGeom prst="rightArrow">
            <a:avLst>
              <a:gd name="adj1" fmla="val 50000"/>
              <a:gd name="adj2" fmla="val 25111"/>
            </a:avLst>
          </a:prstGeom>
          <a:solidFill>
            <a:srgbClr val="00B8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ZA">
              <a:solidFill>
                <a:schemeClr val="bg1"/>
              </a:solidFill>
            </a:endParaRPr>
          </a:p>
        </p:txBody>
      </p:sp>
      <p:sp>
        <p:nvSpPr>
          <p:cNvPr id="36896" name="AutoShape 32"/>
          <p:cNvSpPr>
            <a:spLocks noChangeArrowheads="1"/>
          </p:cNvSpPr>
          <p:nvPr/>
        </p:nvSpPr>
        <p:spPr bwMode="auto">
          <a:xfrm>
            <a:off x="5572125" y="2857500"/>
            <a:ext cx="1295400" cy="12954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4EC1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sz="1400" b="1" dirty="0" smtClean="0"/>
              <a:t>PROCESSING</a:t>
            </a:r>
            <a:endParaRPr lang="en-US" sz="1400" b="1" dirty="0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6898" name="AutoShape 34"/>
          <p:cNvSpPr>
            <a:spLocks noChangeArrowheads="1"/>
          </p:cNvSpPr>
          <p:nvPr/>
        </p:nvSpPr>
        <p:spPr bwMode="auto">
          <a:xfrm>
            <a:off x="7451725" y="2924175"/>
            <a:ext cx="1563688" cy="13684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2" y="10800"/>
                </a:moveTo>
                <a:cubicBezTo>
                  <a:pt x="3282" y="14952"/>
                  <a:pt x="6648" y="18318"/>
                  <a:pt x="10800" y="18318"/>
                </a:cubicBezTo>
                <a:cubicBezTo>
                  <a:pt x="14952" y="18318"/>
                  <a:pt x="18318" y="14952"/>
                  <a:pt x="18318" y="10800"/>
                </a:cubicBezTo>
                <a:cubicBezTo>
                  <a:pt x="18318" y="6648"/>
                  <a:pt x="14952" y="3282"/>
                  <a:pt x="10800" y="3282"/>
                </a:cubicBezTo>
                <a:cubicBezTo>
                  <a:pt x="6648" y="3282"/>
                  <a:pt x="3282" y="6648"/>
                  <a:pt x="3282" y="10800"/>
                </a:cubicBezTo>
                <a:close/>
              </a:path>
            </a:pathLst>
          </a:custGeom>
          <a:solidFill>
            <a:srgbClr val="B3F70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ZA">
              <a:solidFill>
                <a:schemeClr val="bg1"/>
              </a:solidFill>
            </a:endParaRPr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7740650" y="3500438"/>
            <a:ext cx="1050925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600" b="1"/>
              <a:t>MARKET</a:t>
            </a:r>
          </a:p>
        </p:txBody>
      </p:sp>
      <p:sp>
        <p:nvSpPr>
          <p:cNvPr id="36901" name="AutoShape 37"/>
          <p:cNvSpPr>
            <a:spLocks noChangeArrowheads="1"/>
          </p:cNvSpPr>
          <p:nvPr/>
        </p:nvSpPr>
        <p:spPr bwMode="auto">
          <a:xfrm>
            <a:off x="6929438" y="3357563"/>
            <a:ext cx="503237" cy="2873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E4F2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ZA">
              <a:solidFill>
                <a:schemeClr val="bg1"/>
              </a:solidFill>
            </a:endParaRPr>
          </a:p>
        </p:txBody>
      </p:sp>
      <p:sp>
        <p:nvSpPr>
          <p:cNvPr id="21530" name="Text Box 38"/>
          <p:cNvSpPr txBox="1">
            <a:spLocks noChangeArrowheads="1"/>
          </p:cNvSpPr>
          <p:nvPr/>
        </p:nvSpPr>
        <p:spPr bwMode="auto">
          <a:xfrm>
            <a:off x="6588125" y="1125538"/>
            <a:ext cx="15843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MARKETING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 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FACTORS</a:t>
            </a:r>
          </a:p>
        </p:txBody>
      </p:sp>
      <p:cxnSp>
        <p:nvCxnSpPr>
          <p:cNvPr id="36903" name="AutoShape 39"/>
          <p:cNvCxnSpPr>
            <a:cxnSpLocks noChangeShapeType="1"/>
            <a:stCxn id="36888" idx="6"/>
            <a:endCxn id="36896" idx="3"/>
          </p:cNvCxnSpPr>
          <p:nvPr/>
        </p:nvCxnSpPr>
        <p:spPr bwMode="auto">
          <a:xfrm flipH="1">
            <a:off x="6219825" y="2024063"/>
            <a:ext cx="7938" cy="833437"/>
          </a:xfrm>
          <a:prstGeom prst="curvedConnector4">
            <a:avLst>
              <a:gd name="adj1" fmla="val -2860000"/>
              <a:gd name="adj2" fmla="val 69144"/>
            </a:avLst>
          </a:prstGeom>
          <a:noFill/>
          <a:ln w="25400">
            <a:solidFill>
              <a:srgbClr val="008000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36904" name="AutoShape 40"/>
          <p:cNvCxnSpPr>
            <a:cxnSpLocks noChangeShapeType="1"/>
            <a:stCxn id="36898" idx="3"/>
            <a:endCxn id="36876" idx="3"/>
          </p:cNvCxnSpPr>
          <p:nvPr/>
        </p:nvCxnSpPr>
        <p:spPr bwMode="auto">
          <a:xfrm rot="5400000">
            <a:off x="4548981" y="2242344"/>
            <a:ext cx="1281113" cy="4981575"/>
          </a:xfrm>
          <a:prstGeom prst="curvedConnector2">
            <a:avLst/>
          </a:prstGeom>
          <a:noFill/>
          <a:ln w="31750">
            <a:solidFill>
              <a:srgbClr val="FF0000"/>
            </a:solidFill>
            <a:prstDash val="lgDash"/>
            <a:round/>
            <a:headEnd/>
            <a:tailEnd type="triangle" w="med" len="med"/>
          </a:ln>
        </p:spPr>
      </p:cxnSp>
      <p:cxnSp>
        <p:nvCxnSpPr>
          <p:cNvPr id="36905" name="AutoShape 41"/>
          <p:cNvCxnSpPr>
            <a:cxnSpLocks noChangeShapeType="1"/>
            <a:stCxn id="36876" idx="1"/>
            <a:endCxn id="36874" idx="1"/>
          </p:cNvCxnSpPr>
          <p:nvPr/>
        </p:nvCxnSpPr>
        <p:spPr bwMode="auto">
          <a:xfrm rot="10800000" flipH="1">
            <a:off x="1187450" y="4689475"/>
            <a:ext cx="360363" cy="684213"/>
          </a:xfrm>
          <a:prstGeom prst="curvedConnector3">
            <a:avLst>
              <a:gd name="adj1" fmla="val -63435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906" name="AutoShape 42"/>
          <p:cNvCxnSpPr>
            <a:cxnSpLocks noChangeShapeType="1"/>
            <a:stCxn id="36876" idx="1"/>
          </p:cNvCxnSpPr>
          <p:nvPr/>
        </p:nvCxnSpPr>
        <p:spPr bwMode="auto">
          <a:xfrm rot="10800000" flipH="1">
            <a:off x="1187450" y="4005263"/>
            <a:ext cx="215900" cy="1368425"/>
          </a:xfrm>
          <a:prstGeom prst="curvedConnector4">
            <a:avLst>
              <a:gd name="adj1" fmla="val -135296"/>
              <a:gd name="adj2" fmla="val 9756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909" name="AutoShape 45"/>
          <p:cNvCxnSpPr>
            <a:cxnSpLocks noChangeShapeType="1"/>
            <a:stCxn id="36876" idx="1"/>
          </p:cNvCxnSpPr>
          <p:nvPr/>
        </p:nvCxnSpPr>
        <p:spPr bwMode="auto">
          <a:xfrm rot="10800000">
            <a:off x="1042988" y="3213100"/>
            <a:ext cx="144462" cy="2160588"/>
          </a:xfrm>
          <a:prstGeom prst="curvedConnector3">
            <a:avLst>
              <a:gd name="adj1" fmla="val 348347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910" name="AutoShape 46"/>
          <p:cNvCxnSpPr>
            <a:cxnSpLocks noChangeShapeType="1"/>
            <a:stCxn id="36876" idx="1"/>
          </p:cNvCxnSpPr>
          <p:nvPr/>
        </p:nvCxnSpPr>
        <p:spPr bwMode="auto">
          <a:xfrm rot="10800000" flipH="1">
            <a:off x="1187450" y="2492375"/>
            <a:ext cx="215900" cy="2881313"/>
          </a:xfrm>
          <a:prstGeom prst="curvedConnector4">
            <a:avLst>
              <a:gd name="adj1" fmla="val -329412"/>
              <a:gd name="adj2" fmla="val 98343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912" name="AutoShape 48"/>
          <p:cNvCxnSpPr>
            <a:cxnSpLocks noChangeShapeType="1"/>
          </p:cNvCxnSpPr>
          <p:nvPr/>
        </p:nvCxnSpPr>
        <p:spPr bwMode="auto">
          <a:xfrm rot="10800000" flipH="1">
            <a:off x="1187450" y="1773238"/>
            <a:ext cx="215900" cy="3602037"/>
          </a:xfrm>
          <a:prstGeom prst="curvedConnector3">
            <a:avLst>
              <a:gd name="adj1" fmla="val -497060"/>
            </a:avLst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36914" name="Oval 50"/>
          <p:cNvSpPr>
            <a:spLocks noChangeArrowheads="1"/>
          </p:cNvSpPr>
          <p:nvPr/>
        </p:nvSpPr>
        <p:spPr bwMode="auto">
          <a:xfrm>
            <a:off x="3059113" y="5949950"/>
            <a:ext cx="1008062" cy="574675"/>
          </a:xfrm>
          <a:prstGeom prst="ellipse">
            <a:avLst/>
          </a:prstGeom>
          <a:solidFill>
            <a:srgbClr val="DE4F2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/>
              <a:t>INCOME</a:t>
            </a:r>
          </a:p>
        </p:txBody>
      </p:sp>
      <p:sp>
        <p:nvSpPr>
          <p:cNvPr id="36916" name="Oval 52"/>
          <p:cNvSpPr>
            <a:spLocks noChangeArrowheads="1"/>
          </p:cNvSpPr>
          <p:nvPr/>
        </p:nvSpPr>
        <p:spPr bwMode="auto">
          <a:xfrm>
            <a:off x="4284663" y="5805488"/>
            <a:ext cx="1368425" cy="574675"/>
          </a:xfrm>
          <a:prstGeom prst="ellipse">
            <a:avLst/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/>
              <a:t>EMPLOYMENT</a:t>
            </a:r>
          </a:p>
        </p:txBody>
      </p:sp>
      <p:sp>
        <p:nvSpPr>
          <p:cNvPr id="36917" name="Oval 53"/>
          <p:cNvSpPr>
            <a:spLocks noChangeArrowheads="1"/>
          </p:cNvSpPr>
          <p:nvPr/>
        </p:nvSpPr>
        <p:spPr bwMode="auto">
          <a:xfrm>
            <a:off x="5867400" y="5445125"/>
            <a:ext cx="1657350" cy="1008063"/>
          </a:xfrm>
          <a:prstGeom prst="ellipse">
            <a:avLst/>
          </a:prstGeom>
          <a:solidFill>
            <a:srgbClr val="9BA85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/>
              <a:t>SKILLS 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endParaRPr lang="en-US" sz="1400" b="1"/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/>
              <a:t>DEVELOPMENT</a:t>
            </a:r>
          </a:p>
        </p:txBody>
      </p:sp>
      <p:cxnSp>
        <p:nvCxnSpPr>
          <p:cNvPr id="36922" name="AutoShape 58"/>
          <p:cNvCxnSpPr>
            <a:cxnSpLocks noChangeShapeType="1"/>
            <a:stCxn id="36876" idx="2"/>
            <a:endCxn id="36914" idx="2"/>
          </p:cNvCxnSpPr>
          <p:nvPr/>
        </p:nvCxnSpPr>
        <p:spPr bwMode="auto">
          <a:xfrm rot="16200000" flipH="1">
            <a:off x="2212975" y="5391150"/>
            <a:ext cx="576263" cy="1116013"/>
          </a:xfrm>
          <a:prstGeom prst="curvedConnector2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</p:cxnSp>
      <p:cxnSp>
        <p:nvCxnSpPr>
          <p:cNvPr id="36923" name="AutoShape 59"/>
          <p:cNvCxnSpPr>
            <a:cxnSpLocks noChangeShapeType="1"/>
            <a:stCxn id="36875" idx="3"/>
            <a:endCxn id="36916" idx="0"/>
          </p:cNvCxnSpPr>
          <p:nvPr/>
        </p:nvCxnSpPr>
        <p:spPr bwMode="auto">
          <a:xfrm>
            <a:off x="2339975" y="4113213"/>
            <a:ext cx="2628900" cy="1692275"/>
          </a:xfrm>
          <a:prstGeom prst="curvedConnector2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</p:cxnSp>
      <p:cxnSp>
        <p:nvCxnSpPr>
          <p:cNvPr id="36924" name="AutoShape 60"/>
          <p:cNvCxnSpPr>
            <a:cxnSpLocks noChangeShapeType="1"/>
            <a:stCxn id="36879" idx="2"/>
            <a:endCxn id="36917" idx="1"/>
          </p:cNvCxnSpPr>
          <p:nvPr/>
        </p:nvCxnSpPr>
        <p:spPr bwMode="auto">
          <a:xfrm>
            <a:off x="5000625" y="3571875"/>
            <a:ext cx="1109663" cy="2020888"/>
          </a:xfrm>
          <a:prstGeom prst="curvedConnector2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</p:cxnSp>
      <p:sp>
        <p:nvSpPr>
          <p:cNvPr id="21547" name="Text Box 38"/>
          <p:cNvSpPr txBox="1">
            <a:spLocks noChangeArrowheads="1"/>
          </p:cNvSpPr>
          <p:nvPr/>
        </p:nvSpPr>
        <p:spPr bwMode="auto">
          <a:xfrm>
            <a:off x="3635375" y="1125538"/>
            <a:ext cx="15843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MANAGEMENT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 </a:t>
            </a:r>
          </a:p>
          <a:p>
            <a:pPr algn="ctr" defTabSz="449263">
              <a:lnSpc>
                <a:spcPct val="62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US" sz="1400" b="1">
                <a:solidFill>
                  <a:srgbClr val="000066"/>
                </a:solidFill>
              </a:rPr>
              <a:t>FACTORS</a:t>
            </a:r>
          </a:p>
        </p:txBody>
      </p:sp>
      <p:sp>
        <p:nvSpPr>
          <p:cNvPr id="21548" name="Rectangle 43"/>
          <p:cNvSpPr>
            <a:spLocks noChangeArrowheads="1"/>
          </p:cNvSpPr>
          <p:nvPr/>
        </p:nvSpPr>
        <p:spPr bwMode="auto">
          <a:xfrm>
            <a:off x="0" y="0"/>
            <a:ext cx="9144000" cy="385763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en-GB">
                <a:solidFill>
                  <a:schemeClr val="bg1"/>
                </a:solidFill>
              </a:rPr>
              <a:t>Morgan Stanley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549" name="Rectangle 44"/>
          <p:cNvSpPr>
            <a:spLocks noChangeArrowheads="1"/>
          </p:cNvSpPr>
          <p:nvPr/>
        </p:nvSpPr>
        <p:spPr bwMode="auto">
          <a:xfrm>
            <a:off x="457200" y="476250"/>
            <a:ext cx="8229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2400" dirty="0" smtClean="0">
                <a:solidFill>
                  <a:schemeClr val="tx2"/>
                </a:solidFill>
              </a:rPr>
              <a:t>Many actors and ways to integrate business models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5720" y="6286520"/>
            <a:ext cx="3347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Selby, Morgan Stanley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71" grpId="0" animBg="1"/>
      <p:bldP spid="36873" grpId="0" animBg="1"/>
      <p:bldP spid="36874" grpId="0" animBg="1"/>
      <p:bldP spid="36875" grpId="0" animBg="1"/>
      <p:bldP spid="36876" grpId="0" animBg="1"/>
      <p:bldP spid="36879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90" grpId="0" animBg="1"/>
      <p:bldP spid="36893" grpId="0" animBg="1"/>
      <p:bldP spid="36896" grpId="0" animBg="1"/>
      <p:bldP spid="36898" grpId="0" animBg="1"/>
      <p:bldP spid="36899" grpId="0"/>
      <p:bldP spid="36901" grpId="0" animBg="1"/>
      <p:bldP spid="36914" grpId="0" animBg="1"/>
      <p:bldP spid="36916" grpId="0" animBg="1"/>
      <p:bldP spid="369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28813"/>
            <a:ext cx="8229600" cy="4243387"/>
          </a:xfrm>
        </p:spPr>
        <p:txBody>
          <a:bodyPr>
            <a:normAutofit fontScale="85000" lnSpcReduction="20000"/>
          </a:bodyPr>
          <a:lstStyle/>
          <a:p>
            <a:pPr marL="457200" indent="-457200" fontAlgn="auto">
              <a:spcBef>
                <a:spcPts val="0"/>
              </a:spcBef>
              <a:buFont typeface="Rockwell"/>
              <a:buAutoNum type="arabicPeriod"/>
              <a:defRPr/>
            </a:pPr>
            <a:r>
              <a:rPr lang="en-US" dirty="0" smtClean="0"/>
              <a:t>What is really happening on the ground?</a:t>
            </a:r>
          </a:p>
          <a:p>
            <a:pPr marL="838200" lvl="1" indent="-381000" fontAlgn="auto">
              <a:defRPr/>
            </a:pPr>
            <a:r>
              <a:rPr lang="en-US" dirty="0" smtClean="0"/>
              <a:t>Quantification and characterization of investments.</a:t>
            </a:r>
          </a:p>
          <a:p>
            <a:pPr marL="457200" indent="-457200" fontAlgn="auto">
              <a:spcBef>
                <a:spcPts val="0"/>
              </a:spcBef>
              <a:buFont typeface="Rockwell"/>
              <a:buAutoNum type="arabicPeriod"/>
              <a:defRPr/>
            </a:pPr>
            <a:r>
              <a:rPr lang="en-US" sz="3300" dirty="0" smtClean="0"/>
              <a:t>How adequate is </a:t>
            </a:r>
            <a:r>
              <a:rPr lang="en-US" dirty="0" smtClean="0"/>
              <a:t>the policy, institutional and legal environment?</a:t>
            </a:r>
          </a:p>
          <a:p>
            <a:pPr marL="838200" lvl="1" indent="-381000" fontAlgn="auto">
              <a:defRPr/>
            </a:pPr>
            <a:r>
              <a:rPr lang="en-US" dirty="0" smtClean="0"/>
              <a:t>Diagnosis </a:t>
            </a:r>
            <a:r>
              <a:rPr lang="en-US" dirty="0" smtClean="0"/>
              <a:t>of gaps and capacities</a:t>
            </a:r>
          </a:p>
          <a:p>
            <a:pPr marL="457200" indent="-457200" fontAlgn="auto">
              <a:spcBef>
                <a:spcPts val="0"/>
              </a:spcBef>
              <a:buFont typeface="Rockwell"/>
              <a:buAutoNum type="arabicPeriod" startAt="3"/>
              <a:defRPr/>
            </a:pPr>
            <a:r>
              <a:rPr lang="en-US" dirty="0" smtClean="0"/>
              <a:t>What do we know about economic, social and environmental impacts?</a:t>
            </a:r>
          </a:p>
          <a:p>
            <a:pPr marL="804863" lvl="1" indent="-457200" fontAlgn="auto">
              <a:spcBef>
                <a:spcPts val="0"/>
              </a:spcBef>
              <a:defRPr/>
            </a:pPr>
            <a:r>
              <a:rPr lang="en-US" dirty="0" smtClean="0"/>
              <a:t>Variation by contexts and commodities</a:t>
            </a:r>
          </a:p>
          <a:p>
            <a:pPr marL="457200" indent="-457200" fontAlgn="auto">
              <a:spcBef>
                <a:spcPts val="0"/>
              </a:spcBef>
              <a:buFont typeface="Rockwell"/>
              <a:buAutoNum type="arabicPeriod" startAt="3"/>
              <a:defRPr/>
            </a:pPr>
            <a:r>
              <a:rPr lang="en-US" dirty="0" smtClean="0"/>
              <a:t>What types of business models </a:t>
            </a:r>
            <a:r>
              <a:rPr lang="en-US" dirty="0" smtClean="0"/>
              <a:t>can spread </a:t>
            </a:r>
            <a:r>
              <a:rPr lang="en-US" dirty="0" smtClean="0"/>
              <a:t>the benefits of investments</a:t>
            </a:r>
          </a:p>
          <a:p>
            <a:pPr marL="804863" lvl="1" indent="-457200" fontAlgn="auto">
              <a:spcBef>
                <a:spcPts val="0"/>
              </a:spcBef>
              <a:defRPr/>
            </a:pPr>
            <a:r>
              <a:rPr lang="en-US" dirty="0" smtClean="0"/>
              <a:t>How can policies “</a:t>
            </a:r>
            <a:r>
              <a:rPr lang="en-US" dirty="0" err="1" smtClean="0"/>
              <a:t>incentivate</a:t>
            </a:r>
            <a:r>
              <a:rPr lang="en-US" dirty="0" smtClean="0"/>
              <a:t>’ such models</a:t>
            </a:r>
          </a:p>
          <a:p>
            <a:pPr marL="804863" lvl="1" indent="-457200" fontAlgn="auto">
              <a:spcBef>
                <a:spcPts val="0"/>
              </a:spcBef>
              <a:defRPr/>
            </a:pPr>
            <a:endParaRPr lang="en-US" dirty="0" smtClean="0"/>
          </a:p>
          <a:p>
            <a:pPr marL="490537" indent="-381000" fontAlgn="auto">
              <a:buNone/>
              <a:defRPr/>
            </a:pPr>
            <a:endParaRPr lang="en-US" sz="4500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 fontScale="90000"/>
          </a:bodyPr>
          <a:lstStyle/>
          <a:p>
            <a:pPr marL="54864" indent="0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Key Questions for the WB Study of Large-Scale Land Acquisition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Nucleus estates plus outgrowers</a:t>
            </a:r>
          </a:p>
          <a:p>
            <a:pPr lvl="1"/>
            <a:r>
              <a:rPr lang="en-US" dirty="0" smtClean="0"/>
              <a:t> Formal and informal contracts</a:t>
            </a:r>
          </a:p>
          <a:p>
            <a:pPr lvl="1"/>
            <a:r>
              <a:rPr lang="en-US" dirty="0" smtClean="0"/>
              <a:t> Incentive schemes to subsidize participation of smallholders</a:t>
            </a:r>
          </a:p>
          <a:p>
            <a:pPr lvl="2"/>
            <a:r>
              <a:rPr lang="en-US" dirty="0" smtClean="0"/>
              <a:t>Start up costs, help with land acquisition (Ghana, </a:t>
            </a:r>
            <a:r>
              <a:rPr lang="en-US" dirty="0" err="1" smtClean="0"/>
              <a:t>Indon</a:t>
            </a:r>
            <a:endParaRPr lang="en-US" dirty="0" smtClean="0"/>
          </a:p>
          <a:p>
            <a:r>
              <a:rPr lang="en-US" dirty="0" smtClean="0"/>
              <a:t> Smallholder based</a:t>
            </a:r>
          </a:p>
          <a:p>
            <a:pPr lvl="1"/>
            <a:r>
              <a:rPr lang="en-US" dirty="0" smtClean="0"/>
              <a:t> Contract farming </a:t>
            </a:r>
            <a:r>
              <a:rPr lang="en-US" dirty="0" smtClean="0"/>
              <a:t>under certain conditions</a:t>
            </a:r>
            <a:endParaRPr lang="en-US" dirty="0" smtClean="0"/>
          </a:p>
          <a:p>
            <a:pPr lvl="1"/>
            <a:r>
              <a:rPr lang="en-US" dirty="0" smtClean="0"/>
              <a:t>Producer organizations</a:t>
            </a:r>
          </a:p>
          <a:p>
            <a:pPr lvl="2"/>
            <a:r>
              <a:rPr lang="en-US" dirty="0" smtClean="0"/>
              <a:t>Sugarcane in Thailand</a:t>
            </a:r>
          </a:p>
          <a:p>
            <a:pPr lvl="1"/>
            <a:r>
              <a:rPr lang="en-US" dirty="0" smtClean="0"/>
              <a:t>State support for infrastructure, coordination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Alternatives to the Plantation Model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Biofuels in India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Identified 13 business models combining FDI, state, smallholders, processors etc</a:t>
            </a:r>
          </a:p>
          <a:p>
            <a:r>
              <a:rPr lang="en-US" dirty="0" smtClean="0"/>
              <a:t> </a:t>
            </a:r>
            <a:r>
              <a:rPr lang="en-US" dirty="0" smtClean="0"/>
              <a:t>Contracting and land leasing in Argentina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Managers that associate land owners, machinery suppliers, input suppliers, financier</a:t>
            </a:r>
          </a:p>
          <a:p>
            <a:pPr lvl="1"/>
            <a:r>
              <a:rPr lang="en-US" dirty="0" smtClean="0"/>
              <a:t>Biggest attract Wall St investors and operate regionally</a:t>
            </a:r>
          </a:p>
          <a:p>
            <a:pPr lvl="1"/>
            <a:r>
              <a:rPr lang="en-US" dirty="0" smtClean="0"/>
              <a:t>Model based on leasing land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Many Other Business Models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Developing financial and risk markets</a:t>
            </a:r>
          </a:p>
          <a:p>
            <a:r>
              <a:rPr lang="en-US" dirty="0" smtClean="0"/>
              <a:t>R&amp;D for smallholder systems</a:t>
            </a:r>
          </a:p>
          <a:p>
            <a:r>
              <a:rPr lang="en-US" dirty="0" smtClean="0"/>
              <a:t>Capacity development for emerging smallholders</a:t>
            </a:r>
          </a:p>
          <a:p>
            <a:pPr lvl="1"/>
            <a:r>
              <a:rPr lang="en-US" dirty="0" smtClean="0"/>
              <a:t> Knowledge and skills</a:t>
            </a:r>
          </a:p>
          <a:p>
            <a:pPr lvl="1"/>
            <a:r>
              <a:rPr lang="en-US" dirty="0" smtClean="0"/>
              <a:t> Producer organizations</a:t>
            </a:r>
          </a:p>
          <a:p>
            <a:r>
              <a:rPr lang="en-US" dirty="0" smtClean="0"/>
              <a:t> Example: SE Asia move from plantation model to smallholder model in rubber</a:t>
            </a:r>
          </a:p>
          <a:p>
            <a:pPr lvl="1"/>
            <a:r>
              <a:rPr lang="en-US" dirty="0" smtClean="0"/>
              <a:t> Enabling environment plus changing factor prices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Leveling the Playing Field for Smallholders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Sustainable production and processing practices</a:t>
            </a:r>
          </a:p>
          <a:p>
            <a:pPr lvl="1"/>
            <a:r>
              <a:rPr lang="en-US" dirty="0" smtClean="0"/>
              <a:t> Voluntary standards on C footprint etc</a:t>
            </a:r>
          </a:p>
          <a:p>
            <a:pPr lvl="1"/>
            <a:r>
              <a:rPr lang="en-US" dirty="0" smtClean="0"/>
              <a:t> Comprehensive guidelines, SRPO</a:t>
            </a:r>
          </a:p>
          <a:p>
            <a:r>
              <a:rPr lang="en-US" dirty="0" smtClean="0"/>
              <a:t>Support local development programs</a:t>
            </a:r>
          </a:p>
          <a:p>
            <a:pPr lvl="1"/>
            <a:r>
              <a:rPr lang="en-US" dirty="0" smtClean="0"/>
              <a:t> Community development</a:t>
            </a:r>
          </a:p>
          <a:p>
            <a:pPr lvl="1"/>
            <a:r>
              <a:rPr lang="en-US" dirty="0" smtClean="0"/>
              <a:t> Education and health</a:t>
            </a:r>
          </a:p>
          <a:p>
            <a:r>
              <a:rPr lang="en-US" dirty="0" smtClean="0"/>
              <a:t> Job training (</a:t>
            </a:r>
            <a:r>
              <a:rPr lang="en-US" dirty="0" err="1" smtClean="0"/>
              <a:t>Cosan</a:t>
            </a:r>
            <a:r>
              <a:rPr lang="en-US" dirty="0" smtClean="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Forms of CSR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for sensible policies and regulatory capacity to reduce potential negative effects of </a:t>
            </a:r>
            <a:r>
              <a:rPr lang="en-US" dirty="0" smtClean="0"/>
              <a:t>land-based </a:t>
            </a:r>
            <a:r>
              <a:rPr lang="en-US" dirty="0" smtClean="0"/>
              <a:t>investments.</a:t>
            </a:r>
          </a:p>
          <a:p>
            <a:r>
              <a:rPr lang="en-US" dirty="0" smtClean="0"/>
              <a:t>There are many historical examples of smallholders participating </a:t>
            </a:r>
            <a:r>
              <a:rPr lang="en-US" dirty="0" smtClean="0"/>
              <a:t>in </a:t>
            </a:r>
            <a:r>
              <a:rPr lang="en-US" dirty="0" smtClean="0"/>
              <a:t>these </a:t>
            </a:r>
            <a:r>
              <a:rPr lang="en-US" dirty="0" smtClean="0"/>
              <a:t>investments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Business model depends on context and commodity</a:t>
            </a:r>
            <a:endParaRPr lang="en-US" dirty="0" smtClean="0"/>
          </a:p>
          <a:p>
            <a:pPr lvl="1"/>
            <a:r>
              <a:rPr lang="en-US" dirty="0" smtClean="0"/>
              <a:t>Requires </a:t>
            </a:r>
            <a:r>
              <a:rPr lang="en-US" dirty="0" smtClean="0"/>
              <a:t>good policies and investments in core public </a:t>
            </a:r>
            <a:r>
              <a:rPr lang="en-US" dirty="0" smtClean="0"/>
              <a:t>goods and institutions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 Line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5" name="Content Placeholder 3" descr="countrie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85750"/>
            <a:ext cx="9296400" cy="6572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243715"/>
          </a:xfrm>
        </p:spPr>
        <p:txBody>
          <a:bodyPr/>
          <a:lstStyle/>
          <a:p>
            <a:r>
              <a:rPr lang="en-US" dirty="0" smtClean="0"/>
              <a:t>Not new</a:t>
            </a:r>
          </a:p>
          <a:p>
            <a:pPr lvl="1"/>
            <a:r>
              <a:rPr lang="en-US" sz="2400" dirty="0" smtClean="0"/>
              <a:t> But sharp increase in activity in 2007/08</a:t>
            </a:r>
          </a:p>
          <a:p>
            <a:pPr lvl="1"/>
            <a:r>
              <a:rPr lang="en-US" sz="2400" dirty="0" smtClean="0"/>
              <a:t> Decline in 2009 but still significant</a:t>
            </a:r>
          </a:p>
          <a:p>
            <a:r>
              <a:rPr lang="en-US" dirty="0" smtClean="0"/>
              <a:t>Highly heterogeneous</a:t>
            </a:r>
          </a:p>
          <a:p>
            <a:pPr lvl="1"/>
            <a:r>
              <a:rPr lang="en-US" sz="2400" dirty="0" smtClean="0"/>
              <a:t> Drivers from investor side</a:t>
            </a:r>
          </a:p>
          <a:p>
            <a:pPr lvl="1"/>
            <a:r>
              <a:rPr lang="en-US" sz="2400" dirty="0" smtClean="0"/>
              <a:t> Policy and institutional environment for land acquisition</a:t>
            </a:r>
          </a:p>
          <a:p>
            <a:pPr lvl="1"/>
            <a:r>
              <a:rPr lang="en-US" sz="2400" dirty="0" smtClean="0"/>
              <a:t>Benefits likely also to be quite variable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Initial Findings: Myths and Reality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28813"/>
          <a:ext cx="822960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Mostly foreign investor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Mostly domestic</a:t>
                      </a:r>
                      <a:r>
                        <a:rPr lang="en-US" baseline="0" dirty="0" smtClean="0"/>
                        <a:t> invest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Mostly export market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dirty="0" smtClean="0"/>
                        <a:t>Food (but not governments)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b="1" dirty="0" smtClean="0"/>
                        <a:t>Biofuels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Raw materials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1" dirty="0" smtClean="0"/>
                        <a:t>Food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0" dirty="0" smtClean="0"/>
                        <a:t>Raw materials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0" dirty="0" smtClean="0"/>
                        <a:t>Biofuels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Mostly domestic markets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0" dirty="0" smtClean="0"/>
                        <a:t>Biofuels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1" dirty="0" smtClean="0"/>
                        <a:t>Food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b="1" dirty="0" smtClean="0"/>
                        <a:t>Biofuels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Raw materials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Many Combinations of Investors,  Products, and Markets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71538" y="5072074"/>
            <a:ext cx="52149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Other markets</a:t>
            </a:r>
            <a:endParaRPr lang="en-US" sz="2000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000" dirty="0" smtClean="0"/>
              <a:t>Expectations of payments for avoided deforestation?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000" dirty="0" smtClean="0"/>
              <a:t>Land development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243715"/>
          </a:xfrm>
        </p:spPr>
        <p:txBody>
          <a:bodyPr/>
          <a:lstStyle/>
          <a:p>
            <a:r>
              <a:rPr lang="en-US" sz="2800" dirty="0" smtClean="0"/>
              <a:t>Private land markets (if they exist)</a:t>
            </a:r>
          </a:p>
          <a:p>
            <a:pPr lvl="1"/>
            <a:r>
              <a:rPr lang="en-US" sz="2400" dirty="0" smtClean="0"/>
              <a:t>Purchase</a:t>
            </a:r>
          </a:p>
          <a:p>
            <a:pPr lvl="1"/>
            <a:r>
              <a:rPr lang="en-US" sz="2400" dirty="0" smtClean="0"/>
              <a:t>Large-scale leasing in LA</a:t>
            </a:r>
          </a:p>
          <a:p>
            <a:r>
              <a:rPr lang="en-US" sz="2800" dirty="0" smtClean="0"/>
              <a:t>Investment </a:t>
            </a:r>
            <a:r>
              <a:rPr lang="en-US" sz="2800" dirty="0" smtClean="0"/>
              <a:t>facilitation agencies</a:t>
            </a:r>
          </a:p>
          <a:p>
            <a:pPr lvl="1"/>
            <a:r>
              <a:rPr lang="en-US" sz="2400" dirty="0" smtClean="0"/>
              <a:t>Public land or customary rights</a:t>
            </a:r>
          </a:p>
          <a:p>
            <a:r>
              <a:rPr lang="en-US" sz="2800" dirty="0" smtClean="0"/>
              <a:t>Direct </a:t>
            </a:r>
            <a:r>
              <a:rPr lang="en-US" sz="2800" dirty="0" smtClean="0"/>
              <a:t>acquisition with/without consultation with customary rights’ holders (with implicit </a:t>
            </a:r>
            <a:r>
              <a:rPr lang="en-US" sz="2800" dirty="0" err="1" smtClean="0"/>
              <a:t>gov</a:t>
            </a:r>
            <a:r>
              <a:rPr lang="en-US" sz="2800" dirty="0" smtClean="0"/>
              <a:t> support)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Many Different Environments for Land Acquisition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 </a:t>
            </a:r>
            <a:r>
              <a:rPr lang="en-US" sz="2400" dirty="0" smtClean="0"/>
              <a:t>Investments in sparsely populated areas with low intensity of </a:t>
            </a:r>
            <a:r>
              <a:rPr lang="en-US" sz="2400" dirty="0" smtClean="0"/>
              <a:t>land use and poorly defined land rights</a:t>
            </a:r>
            <a:endParaRPr lang="en-US" sz="2400" dirty="0" smtClean="0"/>
          </a:p>
          <a:p>
            <a:pPr lvl="1"/>
            <a:r>
              <a:rPr lang="en-US" sz="2000" dirty="0" smtClean="0"/>
              <a:t> Guinea Savannah of Africa</a:t>
            </a:r>
          </a:p>
          <a:p>
            <a:pPr lvl="1"/>
            <a:r>
              <a:rPr lang="en-US" sz="2000" dirty="0" smtClean="0"/>
              <a:t> Forested areas of SE </a:t>
            </a:r>
            <a:r>
              <a:rPr lang="en-US" sz="2000" dirty="0" smtClean="0"/>
              <a:t>Asia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 err="1" smtClean="0"/>
              <a:t>Cerrados</a:t>
            </a:r>
            <a:r>
              <a:rPr lang="en-US" sz="2000" dirty="0" smtClean="0"/>
              <a:t> of Brazil</a:t>
            </a:r>
            <a:endParaRPr lang="en-US" sz="2000" dirty="0" smtClean="0"/>
          </a:p>
          <a:p>
            <a:r>
              <a:rPr lang="en-US" sz="2400" dirty="0" smtClean="0"/>
              <a:t> Investments that incorporate and </a:t>
            </a:r>
            <a:r>
              <a:rPr lang="en-US" sz="2400" dirty="0" smtClean="0"/>
              <a:t>consolidate existing </a:t>
            </a:r>
            <a:r>
              <a:rPr lang="en-US" sz="2400" dirty="0" smtClean="0"/>
              <a:t>small(</a:t>
            </a:r>
            <a:r>
              <a:rPr lang="en-US" sz="2400" dirty="0" err="1" smtClean="0"/>
              <a:t>er</a:t>
            </a:r>
            <a:r>
              <a:rPr lang="en-US" sz="2400" dirty="0" smtClean="0"/>
              <a:t>) </a:t>
            </a:r>
            <a:r>
              <a:rPr lang="en-US" sz="2400" dirty="0" smtClean="0"/>
              <a:t>farms with private property rights</a:t>
            </a:r>
            <a:endParaRPr lang="en-US" sz="2400" dirty="0" smtClean="0"/>
          </a:p>
          <a:p>
            <a:pPr lvl="1"/>
            <a:r>
              <a:rPr lang="en-US" sz="2000" dirty="0" smtClean="0"/>
              <a:t> Pools de </a:t>
            </a:r>
            <a:r>
              <a:rPr lang="en-US" sz="2000" dirty="0" err="1" smtClean="0"/>
              <a:t>Siembra</a:t>
            </a:r>
            <a:r>
              <a:rPr lang="en-US" sz="2000" dirty="0" smtClean="0"/>
              <a:t> in Argentina </a:t>
            </a:r>
            <a:r>
              <a:rPr lang="en-US" sz="2000" dirty="0" smtClean="0"/>
              <a:t>Pampas (rental)</a:t>
            </a:r>
            <a:endParaRPr lang="en-US" sz="2000" dirty="0" smtClean="0"/>
          </a:p>
          <a:p>
            <a:pPr lvl="1"/>
            <a:r>
              <a:rPr lang="en-US" sz="2000" dirty="0" smtClean="0"/>
              <a:t> Collective farms and redistributed land in Ukraine</a:t>
            </a:r>
          </a:p>
          <a:p>
            <a:r>
              <a:rPr lang="en-US" sz="2400" dirty="0" smtClean="0"/>
              <a:t>Improvements in low productivity non-crop land</a:t>
            </a:r>
          </a:p>
          <a:p>
            <a:pPr lvl="1"/>
            <a:r>
              <a:rPr lang="en-US" sz="2000" dirty="0" smtClean="0"/>
              <a:t> Pastures to crops in Brazil, irrigation in </a:t>
            </a:r>
            <a:r>
              <a:rPr lang="en-US" sz="2000" dirty="0" smtClean="0"/>
              <a:t>Mozambique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Broad Streams of Land-Based Investments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143932" cy="11430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en-US" sz="3200" dirty="0" smtClean="0"/>
              <a:t>Reality &lt; Press Reports</a:t>
            </a:r>
            <a:endParaRPr lang="en-US" sz="3600" b="1" dirty="0" smtClean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14348" y="1676400"/>
            <a:ext cx="8153400" cy="5181600"/>
          </a:xfrm>
        </p:spPr>
        <p:txBody>
          <a:bodyPr lIns="90488" tIns="44450" rIns="90488" bIns="44450"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Reports &gt; applications &gt; approvals &gt; investment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Tanzania: 4.4 m ha requested, 1.5% approved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 Sudan: Hard to find investments in the field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Many ‘investments’ are speculative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Expected investment/ha often very </a:t>
            </a:r>
            <a:r>
              <a:rPr lang="en-US" sz="2400" dirty="0" smtClean="0"/>
              <a:t>low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 </a:t>
            </a:r>
            <a:r>
              <a:rPr lang="en-US" sz="2400" dirty="0" smtClean="0"/>
              <a:t>(But some very large investments)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Economic viability?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 Most successful likely to be irrigated sugarcane, oil palm, grains in LA and ECA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 </a:t>
            </a:r>
            <a:r>
              <a:rPr lang="en-US" sz="2400" dirty="0" smtClean="0"/>
              <a:t>But wheat in Sudan, Jatropha??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 lIns="90488" tIns="44450" rIns="90488" bIns="44450"/>
          <a:lstStyle/>
          <a:p>
            <a:pPr algn="ctr" eaLnBrk="1" hangingPunct="1"/>
            <a:r>
              <a:rPr lang="en-US" sz="3600" b="1" dirty="0" smtClean="0"/>
              <a:t>Mozambique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 lIns="90488" tIns="44450" rIns="90488" bIns="44450"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Background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34 m ha of arable land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3.7 m actually utilized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13 m ha applications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1.3 m ha sanctioned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Biofuels, food, livestock, plantation forestry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Recognition of problems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Imposition of moratorium’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Many approved projects slow to invest</a:t>
            </a:r>
          </a:p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</p:txBody>
      </p:sp>
      <p:pic>
        <p:nvPicPr>
          <p:cNvPr id="7" name="Content Placeholder 3" descr="moz_overlap_projects_and_communidad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4876" y="1500174"/>
            <a:ext cx="4214842" cy="527611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18130</TotalTime>
  <Words>1184</Words>
  <Application>Microsoft Office PowerPoint</Application>
  <PresentationFormat>On-screen Show (4:3)</PresentationFormat>
  <Paragraphs>251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Foundry</vt:lpstr>
      <vt:lpstr>Business Models for Land-Based Investments</vt:lpstr>
      <vt:lpstr>Key Questions for the WB Study of Large-Scale Land Acquisition</vt:lpstr>
      <vt:lpstr>Slide 3</vt:lpstr>
      <vt:lpstr>Initial Findings: Myths and Reality</vt:lpstr>
      <vt:lpstr>Many Combinations of Investors,  Products, and Markets</vt:lpstr>
      <vt:lpstr>Many Different Environments for Land Acquisition</vt:lpstr>
      <vt:lpstr>Broad Streams of Land-Based Investments</vt:lpstr>
      <vt:lpstr>Reality &lt; Press Reports</vt:lpstr>
      <vt:lpstr>Mozambique</vt:lpstr>
      <vt:lpstr>Indonesia</vt:lpstr>
      <vt:lpstr>Southern Cone LA and Ukraine</vt:lpstr>
      <vt:lpstr>Elements of a Good Policy Framework</vt:lpstr>
      <vt:lpstr>Farm Size</vt:lpstr>
      <vt:lpstr>Wide Evidence of Efficiency of Family Farms</vt:lpstr>
      <vt:lpstr>So Why Large Scale?</vt:lpstr>
      <vt:lpstr>So Why Large Scale (cont)?</vt:lpstr>
      <vt:lpstr>Often Magnified by Perverse Incentives</vt:lpstr>
      <vt:lpstr>Models to Spreading the Benefits</vt:lpstr>
      <vt:lpstr>Slide 19</vt:lpstr>
      <vt:lpstr>Alternatives to the Plantation Model</vt:lpstr>
      <vt:lpstr>Many Other Business Models</vt:lpstr>
      <vt:lpstr>Leveling the Playing Field for Smallholders</vt:lpstr>
      <vt:lpstr>Other Forms of CSR</vt:lpstr>
      <vt:lpstr>Bottom Line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Crop Improvement in the CGIAR as a Global Success Story of Open Access and International Collaboration</dc:title>
  <dc:creator>Derek</dc:creator>
  <cp:lastModifiedBy>Derek</cp:lastModifiedBy>
  <cp:revision>99</cp:revision>
  <dcterms:created xsi:type="dcterms:W3CDTF">2008-11-04T18:56:35Z</dcterms:created>
  <dcterms:modified xsi:type="dcterms:W3CDTF">2009-07-30T12:03:27Z</dcterms:modified>
</cp:coreProperties>
</file>